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58" r:id="rId2"/>
    <p:sldId id="400" r:id="rId3"/>
    <p:sldId id="401" r:id="rId4"/>
    <p:sldId id="398" r:id="rId5"/>
    <p:sldId id="393" r:id="rId6"/>
    <p:sldId id="390" r:id="rId7"/>
    <p:sldId id="389" r:id="rId8"/>
    <p:sldId id="391" r:id="rId9"/>
    <p:sldId id="392" r:id="rId10"/>
    <p:sldId id="344" r:id="rId11"/>
    <p:sldId id="352" r:id="rId12"/>
    <p:sldId id="394" r:id="rId13"/>
    <p:sldId id="395" r:id="rId14"/>
    <p:sldId id="397" r:id="rId15"/>
    <p:sldId id="332" r:id="rId16"/>
    <p:sldId id="363" r:id="rId17"/>
    <p:sldId id="353" r:id="rId18"/>
    <p:sldId id="345" r:id="rId19"/>
    <p:sldId id="354" r:id="rId20"/>
    <p:sldId id="396" r:id="rId21"/>
    <p:sldId id="364" r:id="rId22"/>
    <p:sldId id="334" r:id="rId23"/>
    <p:sldId id="336" r:id="rId24"/>
    <p:sldId id="399" r:id="rId25"/>
    <p:sldId id="338" r:id="rId26"/>
    <p:sldId id="3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3A84"/>
    <a:srgbClr val="DD2BE1"/>
    <a:srgbClr val="CC3CA3"/>
    <a:srgbClr val="C74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 autoAdjust="0"/>
    <p:restoredTop sz="83631" autoAdjust="0"/>
  </p:normalViewPr>
  <p:slideViewPr>
    <p:cSldViewPr snapToGrid="0">
      <p:cViewPr varScale="1">
        <p:scale>
          <a:sx n="115" d="100"/>
          <a:sy n="115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8T17:22:25.4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1,'56'0,"-3"0,-13 0,3 2,-1 1,-1 2,-1 0,-3-2,2-1,-1-2,2 0,-1 0,1 0,-2 0,-1 0,-2 0,0 0,-1 0,0 0,3 0,-1 0,-2 0,-3 0,0 0,1 0,5 0,-1 0,1 0,-2 0,-2 0,-2 0,-1 0,1 0,0 0,0 0,-4 0,0 0,-3 0,-1 0,1 0,-2 0,0 0,-2 0,-2 0,-1 0,0 0,-1 0,5 0,-4 0,3 0,-6 0,2 0,-1 0,2 0,0 0,-1 0,3 0,0 0,1 0,-3 0,3 0,0 0,0 0,-1 0,-3 0,1 0,-1 0,-1 0,6 0,-5 0,6 0,-6 0,1 0,2 0,1 0,2 0,0 0,1 0,-1 0,-1 0,-1 0,-2 0,1-2,-2 0,2 0,-2 0,0 2,-2-1,6 1,-8 0,7 0,-7 0,8 0,-7 0,4 0,0 0,-4 0,5 0,-3 0,-3 0,9 0,-9 0,5 0,-3 0,-2 0,5 0,-2 0,-3 0,6 0,-5 0,5 0,-2 0,-2 0,0 0,1 0,1 0,0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8T17:22:31.05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0 155,'70'-2,"3"-4,-13 0,0-2,-9 3,-2 0,20-2,3 2,6-1,-5 1,-18 1,1 1,2-2,0 2,1 0,-1 0,-1 3,0 0,0-1,-9 1,-5 0,-1 0,0 0,7 0,-2 0,-2 0,1 2,-1 1,3 2,-1 0,1 1,-1-1,-4-2,2 2,-6-2,1 0,-1-1,2-2,4 0,2 0,0 0,-3 0,0 2,-3 0,0 1,0-1,-3 0,-2 1,0-1,-4 0,4-2,1 0,3 0,6 0,0 0,2 0,-1 0,1 0,-5 0,-3 0,-2 0,-1 0,2 0,0 2,-2 1,-6 0,-2-1,-1-1,3 2,0-1,-1 2,-5-1,16-1,-9 0,17-1,2-1,7 0,1 0,-2-3,-11 0,-5 0,-3-1,-3 2,-2-2,1 0,-2 0,-3-1,0 1,-5-1,1 1,-3-1,-2 2,-1 1,-2 0,-1 0,2 0,-3 0,2 2,-1-2,2 0,4-2,2 0,4-1,-1 1,3-1,1 0,3 2,-1-1,-4 1,-1 1,3-2,2 0,4-1,2-2,-2 2,3 0,-3-2,-2 2,-3 0,-3 2,-1 3,-3 0,-1-2,-5-1,0 1,0 0,0 2,2 0,1 0,0 0,-1 0,-2 0,-1 0,-3 0,5 0,-8 0,6 0,0 0,-2 0,7 0,-8 0,0 0,5 0,-7 0,4 0,0 0,-3 0,8 0,-10 0,9 0,-7 0,5 0,-5 0,1 0,5 0,-4 0,2 0,-4 0,0 0,2 0,5 0,-4 1,1 1,-4 0,4 3,-4-4,6 2,-6 1,0-3,2 2,-1-2,3 1,-2 1,0 1,0 0,-1 0,0 1,0 0,2-1,-4 0,4-1,-3-1,1-1,2-1,-3 0,4 0,-3 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8T17:22:46.20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96,'49'0,"9"0,-3 3,15 0,0 2,-3 0,11 1,-1 2,-4-1,-6 1,-11-3,3-2,10 2,0 1,2 0,-4 0,0-3,6 0,4 1,-3-1,-4 0,-1-3,-5 0,-1 0,-4 0,-7 0,9 0,7 0,7 0,0 0,1 0,5 0,-1 0,8 0,0 0,-4 0,-8 0,-3 0,-5 0,-4 0,1 0,2 0,6 0,7 0,8 0,-2 0,2 0,-12 0,-4 0,11 0,-6 0,3 0,-8 0,-19 0,3 0,-4 0,-3 0,3 0,-3 0,-3 0,-2 0,-3 0,-1 0,1 0,2 0,5 0,3 0,2 0,-4 0,-5 0,-6 2,-3 0,0 2,0 0,-2 0,-1 0,-3-1,-1-1,0 0,3-1,3-1,3 0,2 0,0 0,-2 0,1 0,3 0,2 0,3 0,1 0,3-2,2-3,2-1,-3-1,3-1,1 0,1-1,0 1,-2 1,6-2,-2-1,-3 2,1 0,-5 1,7-1,3-1,-1 0,2 1,-2 1,-1-1,-1 0,-3 0,2-1,0 2,0 1,-8 2,-3-1,-1 3,4 0,8 1,1-2,0 0,0 1,-3-1,-2 3,-2-1,-3 1,-7 0,-2 0,-3 0,-4 0,2 0,0 0,4 0,4 0,4 0,7 0,1 2,4 3,0 0,-3 1,0-4,-4-1,-2-1,-7 0,-4 0,1 0,-2 0,13 0,1 0,4 0,10 0,-6 0,4 0,2 2,-7 1,2 3,-6-1,-9 0,-3 0,-8-1,-5 0,-5-2,-6 0,-2 0,-2 1,7-1,24-1,-4 0,21-1,-3 0,0 0,2 0,-4 0,-12 0,0 0,-8 0,-3 0,-4 0,-1 0,-4 0,3 0,1 0,4 0,3 0,1 0,0 0,0-2,1-1,0 1,2-1,0 3,-3-2,-4-1,-3 1,-6 0,-1 0,0 0,-1 0,3 0,-3 1,1 1,-1 0,1 0,4 0,-1 0,0-1,-1 1,-3 0,-1 0,-2 0,0 0,-3 0,3 0,3 0,0 0,2 0,-1 0,-1 0,1 0,-1 0,0 0,-4 0,-1 0,-2 0,1 0,-1 0,5 3,-5-2,4 4,-2-3,-3 2,6 0,-8-1,6 1,-1 1,-3-1,4 1,1 2,-3-2,5 2,-6-2,-2-1,4 0,-5 2,6 2,-7 2,1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49985-9BBF-4A22-A6FB-32B189AD316E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78E01-8189-4124-979C-402657251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04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D6B38-5AF1-01B0-189B-E825A6C1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1A74E5-A59F-7FD3-01EA-16393593D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B7724C-42DE-A1F3-C768-CE8F1EDC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4A442-3B12-CDE7-3FAD-60D917D48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44BF3-9207-AA82-B588-03F09200F1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74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 measure on X-basis: apply H and do a Z-measurement</a:t>
            </a:r>
          </a:p>
          <a:p>
            <a:r>
              <a:rPr lang="en-IN" dirty="0"/>
              <a:t>To measure on Y-basis, apply SH and Z-measurement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78E01-8189-4124-979C-402657251063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59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Sequence of building blocks (gates) that carry out elementary computations</a:t>
            </a:r>
          </a:p>
          <a:p>
            <a:r>
              <a:rPr lang="en-US" dirty="0"/>
              <a:t>Show symbols for circuit lines and measurement lines, and different operators</a:t>
            </a:r>
          </a:p>
          <a:p>
            <a:endParaRPr lang="en-US" dirty="0"/>
          </a:p>
          <a:p>
            <a:r>
              <a:rPr lang="en-US" dirty="0"/>
              <a:t>Matrix multiplication order: reverse of gate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5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Sequence of building blocks (gates) that carry out elementary computations</a:t>
            </a:r>
          </a:p>
          <a:p>
            <a:r>
              <a:rPr lang="en-US" dirty="0"/>
              <a:t>Show symbols for circuit lines and measurement lines, and different operators</a:t>
            </a:r>
          </a:p>
          <a:p>
            <a:endParaRPr lang="en-US" dirty="0"/>
          </a:p>
          <a:p>
            <a:r>
              <a:rPr lang="en-US" dirty="0"/>
              <a:t>Matrix multiplication order: reverse of gate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610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Quantum state on multiple qubits</a:t>
            </a:r>
          </a:p>
          <a:p>
            <a:r>
              <a:rPr lang="en-US" dirty="0"/>
              <a:t>Representation from 2 to n, tensor product, visual representation in Q-sphere</a:t>
            </a:r>
          </a:p>
          <a:p>
            <a:r>
              <a:rPr lang="en-US" dirty="0"/>
              <a:t>Dirac notation, vector (matrix) notation</a:t>
            </a:r>
          </a:p>
          <a:p>
            <a:r>
              <a:rPr lang="en-US" dirty="0"/>
              <a:t>Mention why the output has 2^n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58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Representation as circuits, examples</a:t>
            </a:r>
          </a:p>
          <a:p>
            <a:endParaRPr lang="en-US" dirty="0"/>
          </a:p>
          <a:p>
            <a:r>
              <a:rPr lang="en-US" dirty="0"/>
              <a:t>Refer to tensor product of matrices (gates), with parallel Hadamard as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98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98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1B77F-54E7-60A9-8FA8-066011D8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848D2-8B1E-4EAB-07DA-08F506A8E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6FA0E-DDA3-3AF1-2688-1EA8535A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Uncorrelated, correlated, entangled states</a:t>
            </a:r>
          </a:p>
          <a:p>
            <a:endParaRPr lang="en-US" dirty="0"/>
          </a:p>
          <a:p>
            <a:r>
              <a:rPr lang="en-US" dirty="0"/>
              <a:t>Allude to pure vs mixed states (can’t be expressed as a </a:t>
            </a:r>
            <a:r>
              <a:rPr lang="en-US" dirty="0" err="1"/>
              <a:t>ket</a:t>
            </a:r>
            <a:r>
              <a:rPr lang="en-US" dirty="0"/>
              <a:t> with a coherent superposition of 0 and 1 because of decoherence; lies within the Bloch sphere)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6CA63-0BDF-9DB3-67D7-AE0550982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6D1F0-2160-8504-6AF1-C9710EB6F9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59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Bell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62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9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65E1D-04A7-D287-19A2-A0F806B97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9337F-B27C-638F-2EBC-0F697C8A4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D2959-0F33-22BC-DC52-74741C4C1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1117C-34BB-24B2-5A1A-2BCD8F19E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73C08-94EE-72FD-3391-EF657A5F33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9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Dirac notation, vector equivalent, </a:t>
            </a:r>
            <a:r>
              <a:rPr lang="en-US" dirty="0" err="1"/>
              <a:t>ket</a:t>
            </a:r>
            <a:r>
              <a:rPr lang="en-US" dirty="0"/>
              <a:t>, bra.</a:t>
            </a:r>
          </a:p>
          <a:p>
            <a:r>
              <a:rPr lang="en-US" dirty="0"/>
              <a:t>Mention why we are using the term basis states for |0&gt; and |1&gt;; because they are orthonormal bases in a complex 2D vector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76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Inner product (bra-</a:t>
            </a:r>
            <a:r>
              <a:rPr lang="en-US" dirty="0" err="1"/>
              <a:t>ket</a:t>
            </a:r>
            <a:r>
              <a:rPr lang="en-US" dirty="0"/>
              <a:t>), outer product (</a:t>
            </a:r>
            <a:r>
              <a:rPr lang="en-US" dirty="0" err="1"/>
              <a:t>ket</a:t>
            </a:r>
            <a:r>
              <a:rPr lang="en-US" dirty="0"/>
              <a:t>-bra)</a:t>
            </a:r>
          </a:p>
          <a:p>
            <a:r>
              <a:rPr lang="en-US" dirty="0"/>
              <a:t>Discuss inner product of orthogonal vectors (is zero) while identical vectors is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Mathematical representation</a:t>
            </a:r>
          </a:p>
          <a:p>
            <a:r>
              <a:rPr lang="en-US" dirty="0"/>
              <a:t>Orthogonal basis states: |0&gt;, |1&gt;. Inner product is zero. Vector representations, matrix representation</a:t>
            </a:r>
          </a:p>
          <a:p>
            <a:endParaRPr lang="en-US" dirty="0"/>
          </a:p>
          <a:p>
            <a:r>
              <a:rPr lang="en-US" dirty="0"/>
              <a:t>Talk about measurement and normalization</a:t>
            </a:r>
          </a:p>
          <a:p>
            <a:r>
              <a:rPr lang="en-US" dirty="0"/>
              <a:t>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7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representation (Bloch sphere)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Bloch vector, angles twice as large in Bloch sphere as in Hilbert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97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0,1    +-     </a:t>
            </a:r>
            <a:r>
              <a:rPr lang="en-US" dirty="0" err="1"/>
              <a:t>i</a:t>
            </a:r>
            <a:r>
              <a:rPr lang="en-US" dirty="0"/>
              <a:t>,-I</a:t>
            </a:r>
          </a:p>
          <a:p>
            <a:endParaRPr lang="en-US" dirty="0"/>
          </a:p>
          <a:p>
            <a:r>
              <a:rPr lang="en-US" dirty="0"/>
              <a:t>Talk about: Z-measurement is what we do. X-measurement is equivalent mathematically but not possible physically.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97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Transformations on Bloch sphere representing gate operations, Also show the matrix multiplication equivalents.</a:t>
            </a:r>
          </a:p>
          <a:p>
            <a:r>
              <a:rPr lang="en-US" dirty="0"/>
              <a:t>Pauli-X,Y,Z gates. Hadamard gate, S-gate.</a:t>
            </a:r>
          </a:p>
          <a:p>
            <a:endParaRPr lang="en-US" dirty="0"/>
          </a:p>
          <a:p>
            <a:r>
              <a:rPr lang="en-US" dirty="0"/>
              <a:t>Mention: NOT (X) gate can also act on superposition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38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A395-58C7-4C6B-A96F-91D0C95D8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FFE49-3179-44DF-83B5-EBE4886C0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708E1-2305-40C5-8CB8-BFA53644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9D0E4-C483-43A3-A4D5-88DA074D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68DB4-F9E7-4082-BD6B-02F38E43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77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2E10-F09C-402D-BF83-5343321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E275-7A2A-42F6-8CCB-09B216986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51A59-6C69-4DF4-B475-2E1089D1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4C47-316D-47E9-ACB4-D4C63D65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A117-6348-4989-94D7-E1A92F0A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27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B1759A-7983-45BE-8CCE-7F4B27B46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B4640-94AD-4748-9DBD-98B93F531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B9589-2AC8-4DBD-BDCD-BC31619C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2EE42-93F9-4366-ACBA-A6C4B44B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C9BE3-7CBF-45B0-BAA1-07F8AD69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18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0416" y="268224"/>
            <a:ext cx="8583497" cy="10728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+ 1 column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9" y="1658112"/>
            <a:ext cx="11607025" cy="4336288"/>
          </a:xfrm>
        </p:spPr>
        <p:txBody>
          <a:bodyPr/>
          <a:lstStyle>
            <a:lvl5pPr marL="1220368" indent="-380990">
              <a:defRPr lang="en-US" sz="1867" dirty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Quantum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4EC2A-3331-2F49-83D7-3DCDA8B9B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3094" y="-4293"/>
            <a:ext cx="2140373" cy="8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6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DD50-EA83-4EA1-A0A2-E43BF414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A9ADC-6917-4206-B606-ACF9C5A0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868E1-026F-4A56-86C3-1335F69F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44A10-7716-4876-8C41-B2B5C04B5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59C1-CA51-494D-AA23-03B932D5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367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6643-76F6-4ED4-8613-32631DBE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E718-47F8-425B-B0FE-CB3D4B63B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B2C66-0061-40F5-92A6-68400F47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8F544-DE0C-4ABF-BC28-D2975183C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1FC60-57AB-4423-9AD5-BC2FA1A3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14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50C9-56FF-4077-AFD0-BC83333B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73AD4-B3EB-478F-AC0F-3401805A5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E70F2-227D-4458-89FF-0ED0DD86A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4A080-5E20-40E3-9C32-D3353D5A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C61D6-40D8-4E01-88CC-0BDED8C6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4300A-91FF-464A-B86D-8A202EC9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96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E598-2118-47F0-835B-A411414D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ECA5A-F256-4EDF-A7EB-25B8B5A0D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C5A00-2F6E-43CB-AB2A-685930F88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DEA1A-C0DF-4598-B7AE-2B2EB2DD1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060FE-B370-46DE-BE1A-1DAF56919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A7411-6917-4AEE-A824-DF9EC6AD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F7A84E-5FB5-4834-BCA7-368B465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E3538-16A4-432F-A76F-7EA96B92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54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1A00-BFDD-45EC-9DF7-1D0B3858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35B52-517E-4692-94BC-2C60FD51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CA410-4584-4CB9-B8F9-67754219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44047-7A59-4478-A670-C6F0F95F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07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6F00E-DEBE-4847-B8C9-1592004E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B2764-8CF8-4667-8B75-CFA5BA79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E186-1847-438E-B93F-00717C77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73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1FFF-48F0-4134-BFDC-1C396651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9308-B386-447D-9AA2-DCE6C6531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E4B5C-5D50-4BA3-A6B1-7E82A2EF9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DE380-D462-47E0-A4AD-659BCA8E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7227A-C5CD-423A-B0B4-EA4AA5873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815D8-DAE2-45B2-AEE2-4A9E552BB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68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38B8-C5E4-4201-8357-26B8AAC8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DE35C-8CB5-4DE5-90EA-0AACBD800C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5C716-0984-44EF-98A9-277B40268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447D7-6F85-48C7-A1C8-69044145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679FE-5141-47A2-8853-65FDBDEF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66195-11B2-4D40-B7AA-737D1DB1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8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5F817-286B-4A26-A869-1F48FA9D8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3EDE7-276C-4DF8-8B7A-5A53AA16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7C28F-1A35-469C-B3A4-9031B2E84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35E61-B912-4A57-94CC-466D2AD777FC}" type="datetimeFigureOut">
              <a:rPr lang="en-IN" smtClean="0"/>
              <a:t>19/12/24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0F251-F6B1-417F-9E54-02F83982C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6EE2E-B908-4041-945D-29C44AC83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24D88-A35A-47B9-9AF6-D0E0D2133F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1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90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69.pn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10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Relationship Id="rId9" Type="http://schemas.openxmlformats.org/officeDocument/2006/relationships/image" Target="../media/image7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6.png"/><Relationship Id="rId18" Type="http://schemas.openxmlformats.org/officeDocument/2006/relationships/image" Target="../media/image61.png"/><Relationship Id="rId3" Type="http://schemas.openxmlformats.org/officeDocument/2006/relationships/image" Target="../media/image48.png"/><Relationship Id="rId7" Type="http://schemas.openxmlformats.org/officeDocument/2006/relationships/image" Target="../media/image820.png"/><Relationship Id="rId12" Type="http://schemas.openxmlformats.org/officeDocument/2006/relationships/image" Target="../media/image8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0.png"/><Relationship Id="rId11" Type="http://schemas.openxmlformats.org/officeDocument/2006/relationships/image" Target="../media/image84.png"/><Relationship Id="rId5" Type="http://schemas.openxmlformats.org/officeDocument/2006/relationships/image" Target="../media/image800.png"/><Relationship Id="rId15" Type="http://schemas.openxmlformats.org/officeDocument/2006/relationships/image" Target="../media/image220.png"/><Relationship Id="rId10" Type="http://schemas.openxmlformats.org/officeDocument/2006/relationships/image" Target="../media/image210.png"/><Relationship Id="rId19" Type="http://schemas.openxmlformats.org/officeDocument/2006/relationships/image" Target="../media/image92.png"/><Relationship Id="rId4" Type="http://schemas.openxmlformats.org/officeDocument/2006/relationships/image" Target="../media/image206.png"/><Relationship Id="rId9" Type="http://schemas.openxmlformats.org/officeDocument/2006/relationships/image" Target="../media/image22.png"/><Relationship Id="rId1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5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00.png"/><Relationship Id="rId5" Type="http://schemas.openxmlformats.org/officeDocument/2006/relationships/image" Target="../media/image20.png"/><Relationship Id="rId15" Type="http://schemas.openxmlformats.org/officeDocument/2006/relationships/image" Target="../media/image64.png"/><Relationship Id="rId10" Type="http://schemas.openxmlformats.org/officeDocument/2006/relationships/image" Target="../media/image99.png"/><Relationship Id="rId4" Type="http://schemas.openxmlformats.org/officeDocument/2006/relationships/image" Target="../media/image62.png"/><Relationship Id="rId9" Type="http://schemas.openxmlformats.org/officeDocument/2006/relationships/image" Target="../media/image98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2.xml"/><Relationship Id="rId15" Type="http://schemas.openxmlformats.org/officeDocument/2006/relationships/image" Target="../media/image340.pn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9.png"/><Relationship Id="rId20" Type="http://schemas.openxmlformats.org/officeDocument/2006/relationships/image" Target="../media/image5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72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74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1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75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3.png"/><Relationship Id="rId5" Type="http://schemas.openxmlformats.org/officeDocument/2006/relationships/customXml" Target="../ink/ink1.xml"/><Relationship Id="rId10" Type="http://schemas.openxmlformats.org/officeDocument/2006/relationships/customXml" Target="../ink/ink3.xml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0.png"/><Relationship Id="rId10" Type="http://schemas.openxmlformats.org/officeDocument/2006/relationships/image" Target="../media/image430.png"/><Relationship Id="rId9" Type="http://schemas.openxmlformats.org/officeDocument/2006/relationships/image" Target="../media/image4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9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176557-7018-4EEE-87A8-52BA45AD3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5995"/>
          </a:xfrm>
        </p:spPr>
        <p:txBody>
          <a:bodyPr/>
          <a:lstStyle/>
          <a:p>
            <a:r>
              <a:rPr lang="en-IN" dirty="0"/>
              <a:t>Quantum Computing Basics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7FEDE9-DEAF-4E29-A054-14EABEF59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29803"/>
            <a:ext cx="9144000" cy="3370997"/>
          </a:xfrm>
        </p:spPr>
        <p:txBody>
          <a:bodyPr>
            <a:normAutofit/>
          </a:bodyPr>
          <a:lstStyle/>
          <a:p>
            <a:endParaRPr lang="en-IN" sz="2000" dirty="0"/>
          </a:p>
          <a:p>
            <a:r>
              <a:rPr lang="en-IN" sz="2800" dirty="0"/>
              <a:t>Jagan Narayan Natarajan</a:t>
            </a:r>
          </a:p>
          <a:p>
            <a:r>
              <a:rPr lang="en-IN" sz="2800" dirty="0"/>
              <a:t>IBM Quantum</a:t>
            </a:r>
          </a:p>
          <a:p>
            <a:endParaRPr lang="en-IN" sz="1800" dirty="0"/>
          </a:p>
          <a:p>
            <a:r>
              <a:rPr lang="en-IN" sz="2800" i="1" dirty="0"/>
              <a:t>Date</a:t>
            </a:r>
            <a:r>
              <a:rPr lang="en-IN" sz="2800" dirty="0"/>
              <a:t>: December 20, 2024</a:t>
            </a:r>
          </a:p>
        </p:txBody>
      </p:sp>
    </p:spTree>
    <p:extLst>
      <p:ext uri="{BB962C8B-B14F-4D97-AF65-F5344CB8AC3E}">
        <p14:creationId xmlns:p14="http://schemas.microsoft.com/office/powerpoint/2010/main" val="3537420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/>
              <a:t>Notable Examples of Single Qubits</a:t>
            </a:r>
            <a:endParaRPr lang="en-IN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D0923F3-A199-409D-B350-1E6D4BA88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t="11054" r="5177" b="7612"/>
          <a:stretch/>
        </p:blipFill>
        <p:spPr bwMode="auto">
          <a:xfrm>
            <a:off x="233438" y="1066838"/>
            <a:ext cx="5472995" cy="566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07A1A2-3744-4FE5-B56C-3C8DDBE12E59}"/>
                  </a:ext>
                </a:extLst>
              </p:cNvPr>
              <p:cNvSpPr txBox="1"/>
              <p:nvPr/>
            </p:nvSpPr>
            <p:spPr>
              <a:xfrm>
                <a:off x="5888105" y="987713"/>
                <a:ext cx="2268668" cy="1190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rm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3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07A1A2-3744-4FE5-B56C-3C8DDBE1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105" y="987713"/>
                <a:ext cx="2268668" cy="1190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FB71D9-6950-40C3-90A8-417A0743C284}"/>
                  </a:ext>
                </a:extLst>
              </p:cNvPr>
              <p:cNvSpPr txBox="1"/>
              <p:nvPr/>
            </p:nvSpPr>
            <p:spPr>
              <a:xfrm>
                <a:off x="8385837" y="987712"/>
                <a:ext cx="2295099" cy="1190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rm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3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FB71D9-6950-40C3-90A8-417A0743C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837" y="987712"/>
                <a:ext cx="2295099" cy="11903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0C7E19A4-1599-45AA-8B37-A09FD25D3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 t="10880" r="4716" b="8108"/>
          <a:stretch/>
        </p:blipFill>
        <p:spPr bwMode="auto">
          <a:xfrm>
            <a:off x="307500" y="1048250"/>
            <a:ext cx="5438408" cy="56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71674B-CC91-46E3-B6DB-200704213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9" t="11260" r="5029" b="7886"/>
          <a:stretch/>
        </p:blipFill>
        <p:spPr bwMode="auto">
          <a:xfrm>
            <a:off x="253500" y="1066837"/>
            <a:ext cx="5472995" cy="565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C8FDAB-33C5-4407-8D5B-F3444505BA1F}"/>
                  </a:ext>
                </a:extLst>
              </p:cNvPr>
              <p:cNvSpPr txBox="1"/>
              <p:nvPr/>
            </p:nvSpPr>
            <p:spPr>
              <a:xfrm>
                <a:off x="6104242" y="2066802"/>
                <a:ext cx="5438408" cy="1287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IN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IN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N" sz="3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C8FDAB-33C5-4407-8D5B-F3444505B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242" y="2066802"/>
                <a:ext cx="5438408" cy="12873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541C6508-AD57-4A61-AAE8-5BB4C2FF5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11188" r="3839" b="7678"/>
          <a:stretch/>
        </p:blipFill>
        <p:spPr bwMode="auto">
          <a:xfrm>
            <a:off x="271500" y="1066836"/>
            <a:ext cx="5527843" cy="56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55EDDC-2D13-4F5E-A831-742F5174861C}"/>
                  </a:ext>
                </a:extLst>
              </p:cNvPr>
              <p:cNvSpPr txBox="1"/>
              <p:nvPr/>
            </p:nvSpPr>
            <p:spPr>
              <a:xfrm>
                <a:off x="6102925" y="3122144"/>
                <a:ext cx="5736008" cy="1287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IN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IN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IN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N" sz="3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55EDDC-2D13-4F5E-A831-742F5174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925" y="3122144"/>
                <a:ext cx="5736008" cy="12873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5EBCCE2-C61E-4289-B0EF-E13EA7072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11829" r="5332" b="8552"/>
          <a:stretch/>
        </p:blipFill>
        <p:spPr bwMode="auto">
          <a:xfrm>
            <a:off x="275100" y="1105850"/>
            <a:ext cx="5434505" cy="55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968794-B051-4FF7-A1CD-9B5AEF724C96}"/>
                  </a:ext>
                </a:extLst>
              </p:cNvPr>
              <p:cNvSpPr txBox="1"/>
              <p:nvPr/>
            </p:nvSpPr>
            <p:spPr>
              <a:xfrm>
                <a:off x="6314311" y="4389786"/>
                <a:ext cx="5438408" cy="1287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IN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IN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N" sz="3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968794-B051-4FF7-A1CD-9B5AEF724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11" y="4389786"/>
                <a:ext cx="5438408" cy="12873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4665C6-6F52-452A-BCED-2BFC8A88E4D2}"/>
                  </a:ext>
                </a:extLst>
              </p:cNvPr>
              <p:cNvSpPr txBox="1"/>
              <p:nvPr/>
            </p:nvSpPr>
            <p:spPr>
              <a:xfrm>
                <a:off x="6250159" y="5451858"/>
                <a:ext cx="5830459" cy="1287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N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  <m:r>
                        <a:rPr lang="en-IN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IN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3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IN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IN" sz="3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N" sz="3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4665C6-6F52-452A-BCED-2BFC8A88E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159" y="5451858"/>
                <a:ext cx="5830459" cy="12873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6C2B0B4-A216-4447-BD1B-2885BC65355D}"/>
              </a:ext>
            </a:extLst>
          </p:cNvPr>
          <p:cNvSpPr/>
          <p:nvPr/>
        </p:nvSpPr>
        <p:spPr>
          <a:xfrm>
            <a:off x="6095544" y="916464"/>
            <a:ext cx="4319116" cy="1114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2316D-F621-4940-8EF6-A721553EF8FB}"/>
              </a:ext>
            </a:extLst>
          </p:cNvPr>
          <p:cNvSpPr/>
          <p:nvPr/>
        </p:nvSpPr>
        <p:spPr>
          <a:xfrm>
            <a:off x="6095544" y="2142426"/>
            <a:ext cx="5646456" cy="2219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EC370B-9790-41E7-9129-F297E0A44E5F}"/>
              </a:ext>
            </a:extLst>
          </p:cNvPr>
          <p:cNvSpPr/>
          <p:nvPr/>
        </p:nvSpPr>
        <p:spPr>
          <a:xfrm>
            <a:off x="6095544" y="4476142"/>
            <a:ext cx="5985074" cy="2219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A59326-3AD4-4425-8E97-A939E927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t="11454" r="4514" b="7929"/>
          <a:stretch/>
        </p:blipFill>
        <p:spPr bwMode="auto">
          <a:xfrm>
            <a:off x="234000" y="1080000"/>
            <a:ext cx="5527843" cy="561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6" grpId="0"/>
      <p:bldP spid="13" grpId="0"/>
      <p:bldP spid="14" grpId="0"/>
      <p:bldP spid="2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BA7AF-A356-42F2-AAEE-0BC7218D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410787" cy="770948"/>
          </a:xfrm>
        </p:spPr>
        <p:txBody>
          <a:bodyPr>
            <a:normAutofit/>
          </a:bodyPr>
          <a:lstStyle/>
          <a:p>
            <a:r>
              <a:rPr lang="en-IN" sz="2800" dirty="0"/>
              <a:t>Bloch Sphere representation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B8320C-AB7E-49D9-AE8A-52629B009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t="11054" r="5177" b="7612"/>
          <a:stretch/>
        </p:blipFill>
        <p:spPr bwMode="auto">
          <a:xfrm>
            <a:off x="377541" y="758125"/>
            <a:ext cx="1626708" cy="16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9B8BF21-BD53-4921-A0CC-547779CEB080}"/>
                  </a:ext>
                </a:extLst>
              </p:cNvPr>
              <p:cNvSpPr/>
              <p:nvPr/>
            </p:nvSpPr>
            <p:spPr>
              <a:xfrm>
                <a:off x="2522137" y="937061"/>
                <a:ext cx="2440348" cy="1176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dirty="0" smtClean="0"/>
                      <m:t>θ</m:t>
                    </m:r>
                  </m:oMath>
                </a14:m>
                <a:r>
                  <a:rPr lang="en-IN" sz="1400" dirty="0"/>
                  <a:t> = 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IN" sz="1400" dirty="0"/>
                  <a:t> = (0, 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l-G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 0 </m:t>
                    </m:r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 0</m:t>
                    </m:r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= </a:t>
                </a:r>
                <a14:m>
                  <m:oMath xmlns:m="http://schemas.openxmlformats.org/officeDocument/2006/math">
                    <m:r>
                      <a:rPr lang="en-IN" sz="140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9B8BF21-BD53-4921-A0CC-547779CEB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137" y="937061"/>
                <a:ext cx="2440348" cy="1176476"/>
              </a:xfrm>
              <a:prstGeom prst="rect">
                <a:avLst/>
              </a:prstGeom>
              <a:blipFill>
                <a:blip r:embed="rId3"/>
                <a:stretch>
                  <a:fillRect l="-1500" t="-1554" r="-14000" b="-414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DC9E2A5-DA9F-44AD-ACC3-B57EA6EDE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758125"/>
            <a:ext cx="1639218" cy="1684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D79E86-FA25-40C3-B222-EDF2ABE8EBE5}"/>
                  </a:ext>
                </a:extLst>
              </p:cNvPr>
              <p:cNvSpPr/>
              <p:nvPr/>
            </p:nvSpPr>
            <p:spPr>
              <a:xfrm>
                <a:off x="8150889" y="857359"/>
                <a:ext cx="2463944" cy="1256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dirty="0" smtClean="0"/>
                      <m:t>θ</m:t>
                    </m:r>
                  </m:oMath>
                </a14:m>
                <a:r>
                  <a:rPr lang="en-IN" sz="1400" dirty="0"/>
                  <a:t> = </a:t>
                </a:r>
                <a:r>
                  <a:rPr lang="el-G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IN" sz="1400" dirty="0"/>
                  <a:t> = (0, 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l-G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cos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sin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= </a:t>
                </a:r>
                <a14:m>
                  <m:oMath xmlns:m="http://schemas.openxmlformats.org/officeDocument/2006/math">
                    <m:r>
                      <a:rPr lang="en-IN" sz="140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D79E86-FA25-40C3-B222-EDF2ABE8E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889" y="857359"/>
                <a:ext cx="2463944" cy="1256178"/>
              </a:xfrm>
              <a:prstGeom prst="rect">
                <a:avLst/>
              </a:prstGeom>
              <a:blipFill>
                <a:blip r:embed="rId5"/>
                <a:stretch>
                  <a:fillRect l="-1238" t="-1456" r="-14109" b="-388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2CA5927-C1C3-413D-8B33-B614B674E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41" y="2730264"/>
            <a:ext cx="1654886" cy="1684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74E79A3-35BF-478F-87AC-343F4CE15915}"/>
                  </a:ext>
                </a:extLst>
              </p:cNvPr>
              <p:cNvSpPr/>
              <p:nvPr/>
            </p:nvSpPr>
            <p:spPr>
              <a:xfrm>
                <a:off x="2522137" y="2901266"/>
                <a:ext cx="2385205" cy="134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dirty="0" smtClean="0"/>
                      <m:t>θ</m:t>
                    </m:r>
                  </m:oMath>
                </a14:m>
                <a:r>
                  <a:rPr lang="en-IN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IN" sz="1400" dirty="0"/>
                  <a:t> = 0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cos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sin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= </a:t>
                </a:r>
                <a14:m>
                  <m:oMath xmlns:m="http://schemas.openxmlformats.org/officeDocument/2006/math">
                    <m:r>
                      <a:rPr lang="en-IN" sz="140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74E79A3-35BF-478F-87AC-343F4CE15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137" y="2901266"/>
                <a:ext cx="2385205" cy="1342803"/>
              </a:xfrm>
              <a:prstGeom prst="rect">
                <a:avLst/>
              </a:prstGeom>
              <a:blipFill>
                <a:blip r:embed="rId7"/>
                <a:stretch>
                  <a:fillRect l="-1535" r="-12788" b="-363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7C75569-571E-4AFB-A9F4-088AE9FA1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777" y="2651798"/>
            <a:ext cx="1837666" cy="1841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8D3B78-8778-4AAB-8607-8B14D855F9CF}"/>
                  </a:ext>
                </a:extLst>
              </p:cNvPr>
              <p:cNvSpPr/>
              <p:nvPr/>
            </p:nvSpPr>
            <p:spPr>
              <a:xfrm>
                <a:off x="8150889" y="2979730"/>
                <a:ext cx="2385205" cy="134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dirty="0" smtClean="0"/>
                      <m:t>θ</m:t>
                    </m:r>
                  </m:oMath>
                </a14:m>
                <a:r>
                  <a:rPr lang="en-IN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IN" sz="14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π</m:t>
                    </m:r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cos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sup>
                    </m:sSup>
                  </m:oMath>
                </a14:m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sin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= </a:t>
                </a:r>
                <a14:m>
                  <m:oMath xmlns:m="http://schemas.openxmlformats.org/officeDocument/2006/math">
                    <m:r>
                      <a:rPr lang="en-IN" sz="140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8D3B78-8778-4AAB-8607-8B14D855F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889" y="2979730"/>
                <a:ext cx="2385205" cy="1342803"/>
              </a:xfrm>
              <a:prstGeom prst="rect">
                <a:avLst/>
              </a:prstGeom>
              <a:blipFill>
                <a:blip r:embed="rId9"/>
                <a:stretch>
                  <a:fillRect l="-1279" r="-14066" b="-363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E9512E7-A7FE-4D1B-9AE7-784C51244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541" y="4815384"/>
            <a:ext cx="1699748" cy="17470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A0928A-5C26-4AF1-A542-CF81B1A642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815384"/>
            <a:ext cx="1757566" cy="1841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86A0D7-DDD0-49E8-8635-7ADA97073EEF}"/>
                  </a:ext>
                </a:extLst>
              </p:cNvPr>
              <p:cNvSpPr/>
              <p:nvPr/>
            </p:nvSpPr>
            <p:spPr>
              <a:xfrm>
                <a:off x="2522136" y="5017491"/>
                <a:ext cx="2356927" cy="1429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dirty="0" smtClean="0"/>
                      <m:t>θ</m:t>
                    </m:r>
                  </m:oMath>
                </a14:m>
                <a:r>
                  <a:rPr lang="en-IN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IN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cos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sz="14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sin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= </a:t>
                </a:r>
                <a14:m>
                  <m:oMath xmlns:m="http://schemas.openxmlformats.org/officeDocument/2006/math">
                    <m:r>
                      <a:rPr lang="en-IN" sz="140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86A0D7-DDD0-49E8-8635-7ADA97073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136" y="5017491"/>
                <a:ext cx="2356927" cy="1429430"/>
              </a:xfrm>
              <a:prstGeom prst="rect">
                <a:avLst/>
              </a:prstGeom>
              <a:blipFill>
                <a:blip r:embed="rId12"/>
                <a:stretch>
                  <a:fillRect l="-1554" r="-15285" b="-34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5F3340-0171-443A-9A25-8601DF4BF987}"/>
                  </a:ext>
                </a:extLst>
              </p:cNvPr>
              <p:cNvSpPr/>
              <p:nvPr/>
            </p:nvSpPr>
            <p:spPr>
              <a:xfrm>
                <a:off x="8150889" y="4974178"/>
                <a:ext cx="2476832" cy="1518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dirty="0" smtClean="0"/>
                      <m:t>θ</m:t>
                    </m:r>
                  </m:oMath>
                </a14:m>
                <a:r>
                  <a:rPr lang="en-IN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IN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1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cos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sz="14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l-GR" sz="14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400">
                        <a:latin typeface="Cambria Math" panose="02040503050406030204" pitchFamily="18" charset="0"/>
                      </a:rPr>
                      <m:t>sin</m:t>
                    </m:r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14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IN" sz="1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= </a:t>
                </a:r>
                <a14:m>
                  <m:oMath xmlns:m="http://schemas.openxmlformats.org/officeDocument/2006/math">
                    <m:r>
                      <a:rPr lang="en-IN" sz="140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5F3340-0171-443A-9A25-8601DF4BF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889" y="4974178"/>
                <a:ext cx="2476832" cy="1518749"/>
              </a:xfrm>
              <a:prstGeom prst="rect">
                <a:avLst/>
              </a:prstGeom>
              <a:blipFill>
                <a:blip r:embed="rId13"/>
                <a:stretch>
                  <a:fillRect l="-1232" r="-14039" b="-32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47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B5EF8-24F4-91F8-70CF-43A6EE3B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25E7-7F3C-546D-38CB-B821B91A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729043-6D65-939C-E5B8-1CA644DB9AAA}"/>
                  </a:ext>
                </a:extLst>
              </p:cNvPr>
              <p:cNvSpPr txBox="1"/>
              <p:nvPr/>
            </p:nvSpPr>
            <p:spPr>
              <a:xfrm>
                <a:off x="425321" y="1252561"/>
                <a:ext cx="5518279" cy="493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 known as the overlap operator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overlap of the state to the basis state more probable to find it there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Yields a scalar number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𝐼𝑛𝑛𝑒𝑟𝑝𝑟𝑜𝑑𝑢𝑐𝑡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𝑠𝑐𝑎𝑙𝑎𝑟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𝑠𝑐𝑎𝑙𝑎𝑟</m:t>
                      </m:r>
                    </m:oMath>
                  </m:oMathPara>
                </a14:m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Orthogonal if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note they do not have overlap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729043-6D65-939C-E5B8-1CA644DB9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21" y="1252561"/>
                <a:ext cx="5518279" cy="4939814"/>
              </a:xfrm>
              <a:prstGeom prst="rect">
                <a:avLst/>
              </a:prstGeom>
              <a:blipFill>
                <a:blip r:embed="rId2"/>
                <a:stretch>
                  <a:fillRect l="-917" t="-513" r="-229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8743DB-DD24-5456-902B-DAF6AEF54D58}"/>
                  </a:ext>
                </a:extLst>
              </p:cNvPr>
              <p:cNvSpPr txBox="1"/>
              <p:nvPr/>
            </p:nvSpPr>
            <p:spPr>
              <a:xfrm>
                <a:off x="6014720" y="1252561"/>
                <a:ext cx="5120640" cy="4852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.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d>
                      <m:dPr>
                        <m:begChr m:val="⟨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18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as they are 2 independent states with no overlap</a:t>
                </a:r>
              </a:p>
              <a:p>
                <a:endParaRPr lang="en-US" sz="18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see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⟩)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begChr m:val="⟨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8743DB-DD24-5456-902B-DAF6AEF54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720" y="1252561"/>
                <a:ext cx="5120640" cy="4852034"/>
              </a:xfrm>
              <a:prstGeom prst="rect">
                <a:avLst/>
              </a:prstGeom>
              <a:blipFill>
                <a:blip r:embed="rId3"/>
                <a:stretch>
                  <a:fillRect l="-1485" t="-8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75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DF6FA-CF42-A818-AB9E-2178C3B9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4015-82C5-682A-DE40-6332F67B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Product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5891-2640-991B-850E-7678459CC2EF}"/>
              </a:ext>
            </a:extLst>
          </p:cNvPr>
          <p:cNvSpPr txBox="1"/>
          <p:nvPr/>
        </p:nvSpPr>
        <p:spPr>
          <a:xfrm>
            <a:off x="462987" y="1503293"/>
            <a:ext cx="5833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known the projection operator</a:t>
            </a:r>
          </a:p>
          <a:p>
            <a:r>
              <a:rPr lang="en-US" dirty="0"/>
              <a:t>Yields a matrix</a:t>
            </a:r>
          </a:p>
          <a:p>
            <a:r>
              <a:rPr lang="en-US" dirty="0"/>
              <a:t>Used to denote density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10722E-BB68-3BB4-8454-04D60E6045C9}"/>
                  </a:ext>
                </a:extLst>
              </p:cNvPr>
              <p:cNvSpPr txBox="1"/>
              <p:nvPr/>
            </p:nvSpPr>
            <p:spPr>
              <a:xfrm>
                <a:off x="609600" y="2651760"/>
                <a:ext cx="5303631" cy="2446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8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us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⟨0|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⟨1|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begChr m:val="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begChr m:val="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begChr m:val="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⟨1|</m:t>
                    </m:r>
                  </m:oMath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10722E-BB68-3BB4-8454-04D60E604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51760"/>
                <a:ext cx="5303631" cy="2446824"/>
              </a:xfrm>
              <a:prstGeom prst="rect">
                <a:avLst/>
              </a:prstGeom>
              <a:blipFill>
                <a:blip r:embed="rId2"/>
                <a:stretch>
                  <a:fillRect l="-957" t="-17010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4536-BE1E-9488-5C3F-311F555E5DE3}"/>
                  </a:ext>
                </a:extLst>
              </p:cNvPr>
              <p:cNvSpPr txBox="1"/>
              <p:nvPr/>
            </p:nvSpPr>
            <p:spPr>
              <a:xfrm>
                <a:off x="6638964" y="1310640"/>
                <a:ext cx="4943436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Now what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18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us find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0⟩ 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0⟩ </m:t>
                    </m:r>
                  </m:oMath>
                </a14:m>
                <a:r>
                  <a:rPr lang="en-US" dirty="0"/>
                  <a:t> = 1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4536-BE1E-9488-5C3F-311F555E5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964" y="1310640"/>
                <a:ext cx="4943436" cy="3139321"/>
              </a:xfrm>
              <a:prstGeom prst="rect">
                <a:avLst/>
              </a:prstGeom>
              <a:blipFill>
                <a:blip r:embed="rId3"/>
                <a:stretch>
                  <a:fillRect l="-1023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961208-EA4C-1A8E-7B19-23C106C05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160" y="4650058"/>
            <a:ext cx="2496272" cy="20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8FB68-D2B7-A3FC-30EC-379CC9B6B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4661-0C01-4A40-2557-4406D5DF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Unitary Transformations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897F6-5950-1786-D663-E5EF9CA7298F}"/>
              </a:ext>
            </a:extLst>
          </p:cNvPr>
          <p:cNvSpPr txBox="1"/>
          <p:nvPr/>
        </p:nvSpPr>
        <p:spPr>
          <a:xfrm>
            <a:off x="462987" y="1493133"/>
            <a:ext cx="5368853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Unitary transformation is a transformation that preserves the inner product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Unitary matrix is denoted by U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Unitary operations are rotation gates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F6693C-D3AE-712E-E6AB-64A7FCC5B649}"/>
                  </a:ext>
                </a:extLst>
              </p:cNvPr>
              <p:cNvSpPr txBox="1"/>
              <p:nvPr/>
            </p:nvSpPr>
            <p:spPr>
              <a:xfrm>
                <a:off x="490193" y="4077618"/>
                <a:ext cx="5314440" cy="1822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dirty="0"/>
                  <a:t>is called Hermitian Conjugate</a:t>
                </a:r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2000" dirty="0"/>
                  <a:t> is the inner product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/>
                  <a:t> operation of both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2000" dirty="0"/>
                  <a:t> should not change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F6693C-D3AE-712E-E6AB-64A7FCC5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93" y="4077618"/>
                <a:ext cx="5314440" cy="1822294"/>
              </a:xfrm>
              <a:prstGeom prst="rect">
                <a:avLst/>
              </a:prstGeom>
              <a:blipFill>
                <a:blip r:embed="rId2"/>
                <a:stretch>
                  <a:fillRect l="-2864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EC675C-03A7-0099-9BBF-6950F229D440}"/>
                  </a:ext>
                </a:extLst>
              </p:cNvPr>
              <p:cNvSpPr txBox="1"/>
              <p:nvPr/>
            </p:nvSpPr>
            <p:spPr>
              <a:xfrm>
                <a:off x="7342757" y="1081266"/>
                <a:ext cx="3869528" cy="2473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2000" b="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EC675C-03A7-0099-9BBF-6950F229D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757" y="1081266"/>
                <a:ext cx="3869528" cy="2473241"/>
              </a:xfrm>
              <a:prstGeom prst="rect">
                <a:avLst/>
              </a:prstGeom>
              <a:blipFill>
                <a:blip r:embed="rId3"/>
                <a:stretch>
                  <a:fillRect l="-4262" t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08D351-261A-A3CF-979F-359F4BC30A45}"/>
                  </a:ext>
                </a:extLst>
              </p:cNvPr>
              <p:cNvSpPr txBox="1"/>
              <p:nvPr/>
            </p:nvSpPr>
            <p:spPr>
              <a:xfrm>
                <a:off x="6387367" y="4077618"/>
                <a:ext cx="5314440" cy="2375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=⟨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000" b="0" dirty="0"/>
              </a:p>
              <a:p>
                <a:pPr>
                  <a:lnSpc>
                    <a:spcPct val="150000"/>
                  </a:lnSpc>
                </a:pPr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08D351-261A-A3CF-979F-359F4BC3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67" y="4077618"/>
                <a:ext cx="5314440" cy="2375202"/>
              </a:xfrm>
              <a:prstGeom prst="rect">
                <a:avLst/>
              </a:prstGeom>
              <a:blipFill>
                <a:blip r:embed="rId4"/>
                <a:stretch>
                  <a:fillRect l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6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Single Qubit Gates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05EA0-C63F-4FFB-AF9E-7BB0A50F0C7C}"/>
              </a:ext>
            </a:extLst>
          </p:cNvPr>
          <p:cNvSpPr txBox="1"/>
          <p:nvPr/>
        </p:nvSpPr>
        <p:spPr>
          <a:xfrm>
            <a:off x="381965" y="1274094"/>
            <a:ext cx="1144997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Elementary computation: changes qubit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C2CED5-DDCB-4B86-B972-E6BB211FDCCF}"/>
                  </a:ext>
                </a:extLst>
              </p:cNvPr>
              <p:cNvSpPr txBox="1"/>
              <p:nvPr/>
            </p:nvSpPr>
            <p:spPr>
              <a:xfrm>
                <a:off x="4478622" y="2097723"/>
                <a:ext cx="556162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C2CED5-DDCB-4B86-B972-E6BB211FD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22" y="2097723"/>
                <a:ext cx="556162" cy="541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23351B-FB7D-4548-9ACD-9D4EFD25A65F}"/>
                  </a:ext>
                </a:extLst>
              </p:cNvPr>
              <p:cNvSpPr txBox="1"/>
              <p:nvPr/>
            </p:nvSpPr>
            <p:spPr>
              <a:xfrm>
                <a:off x="7211643" y="2097722"/>
                <a:ext cx="556162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23351B-FB7D-4548-9ACD-9D4EFD25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643" y="2097722"/>
                <a:ext cx="556162" cy="541687"/>
              </a:xfrm>
              <a:prstGeom prst="rect">
                <a:avLst/>
              </a:prstGeom>
              <a:blipFill>
                <a:blip r:embed="rId4"/>
                <a:stretch>
                  <a:fillRect l="-43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BBFDB0-5D66-4F9F-A183-58FFAABE7323}"/>
              </a:ext>
            </a:extLst>
          </p:cNvPr>
          <p:cNvGrpSpPr/>
          <p:nvPr/>
        </p:nvGrpSpPr>
        <p:grpSpPr>
          <a:xfrm>
            <a:off x="5034784" y="1856771"/>
            <a:ext cx="2007282" cy="1023587"/>
            <a:chOff x="5034784" y="1856771"/>
            <a:chExt cx="2007282" cy="102358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2EF2AB-4F39-4668-92E0-1B5089CC02EF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5034784" y="2368565"/>
              <a:ext cx="2007282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7237F5-2962-4722-B002-C9697617F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2534" y="1856771"/>
              <a:ext cx="1023587" cy="10235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/>
                <a:t>A</a:t>
              </a:r>
              <a:endParaRPr lang="en-IN" sz="6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3F45FE-21EB-4CB6-9469-AC4C6DE75CE5}"/>
              </a:ext>
            </a:extLst>
          </p:cNvPr>
          <p:cNvSpPr txBox="1"/>
          <p:nvPr/>
        </p:nvSpPr>
        <p:spPr>
          <a:xfrm>
            <a:off x="494579" y="3167090"/>
            <a:ext cx="11201929" cy="924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In mathematical terms: a linear transformation of a vector (</a:t>
            </a:r>
            <a:r>
              <a:rPr lang="en-IN" sz="2800" dirty="0" err="1">
                <a:latin typeface="Arial Black" panose="020B0A04020102020204" pitchFamily="34" charset="0"/>
              </a:rPr>
              <a:t>ket</a:t>
            </a:r>
            <a:r>
              <a:rPr lang="en-IN" sz="2800" dirty="0">
                <a:latin typeface="Arial Black" panose="020B0A04020102020204" pitchFamily="34" charset="0"/>
              </a:rPr>
              <a:t>), or a 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FA84C9-7EB6-40E6-ACD4-4920FF581E85}"/>
                  </a:ext>
                </a:extLst>
              </p:cNvPr>
              <p:cNvSpPr txBox="1"/>
              <p:nvPr/>
            </p:nvSpPr>
            <p:spPr>
              <a:xfrm>
                <a:off x="618602" y="4113891"/>
                <a:ext cx="5028093" cy="1009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ℂ</m:t>
                      </m:r>
                    </m:oMath>
                  </m:oMathPara>
                </a14:m>
                <a:endParaRPr lang="en-IN" sz="32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FA84C9-7EB6-40E6-ACD4-4920FF58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02" y="4113891"/>
                <a:ext cx="5028093" cy="10099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B09781-5240-4CF6-A622-87C0BA187204}"/>
                  </a:ext>
                </a:extLst>
              </p:cNvPr>
              <p:cNvSpPr txBox="1"/>
              <p:nvPr/>
            </p:nvSpPr>
            <p:spPr>
              <a:xfrm>
                <a:off x="2417266" y="5689243"/>
                <a:ext cx="2617518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IN" sz="32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B09781-5240-4CF6-A622-87C0BA187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66" y="5689243"/>
                <a:ext cx="2617518" cy="5416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E9A8F4-E699-4B2F-828F-0D135407415E}"/>
                  </a:ext>
                </a:extLst>
              </p:cNvPr>
              <p:cNvSpPr txBox="1"/>
              <p:nvPr/>
            </p:nvSpPr>
            <p:spPr>
              <a:xfrm>
                <a:off x="5438937" y="5442189"/>
                <a:ext cx="4657736" cy="1035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32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E9A8F4-E699-4B2F-828F-0D1354074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937" y="5442189"/>
                <a:ext cx="4657736" cy="1035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691EA4-D3C5-4A9B-8C40-120C4BF12E11}"/>
                  </a:ext>
                </a:extLst>
              </p:cNvPr>
              <p:cNvSpPr txBox="1"/>
              <p:nvPr/>
            </p:nvSpPr>
            <p:spPr>
              <a:xfrm>
                <a:off x="6545306" y="4244623"/>
                <a:ext cx="4849921" cy="104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d>
                  </m:oMath>
                </a14:m>
                <a:r>
                  <a:rPr lang="en-IN" sz="3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0|</m:t>
                        </m:r>
                      </m:e>
                    </m:d>
                  </m:oMath>
                </a14:m>
                <a:r>
                  <a:rPr lang="en-IN" sz="3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IN" sz="32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691EA4-D3C5-4A9B-8C40-120C4BF12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306" y="4244623"/>
                <a:ext cx="4849921" cy="1044132"/>
              </a:xfrm>
              <a:prstGeom prst="rect">
                <a:avLst/>
              </a:prstGeom>
              <a:blipFill>
                <a:blip r:embed="rId8"/>
                <a:stretch>
                  <a:fillRect b="-220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78B8239-1B66-4A7B-801F-DB2E099CC1F2}"/>
              </a:ext>
            </a:extLst>
          </p:cNvPr>
          <p:cNvSpPr/>
          <p:nvPr/>
        </p:nvSpPr>
        <p:spPr>
          <a:xfrm>
            <a:off x="9158118" y="1749101"/>
            <a:ext cx="2662413" cy="1188720"/>
          </a:xfrm>
          <a:prstGeom prst="wedgeRoundRectCallout">
            <a:avLst>
              <a:gd name="adj1" fmla="val -47845"/>
              <a:gd name="adj2" fmla="val 178145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Dirac notation</a:t>
            </a:r>
          </a:p>
          <a:p>
            <a:pPr algn="ctr"/>
            <a:r>
              <a:rPr lang="en-IN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(Outer Product)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with Corners Rounded 15">
                <a:extLst>
                  <a:ext uri="{FF2B5EF4-FFF2-40B4-BE49-F238E27FC236}">
                    <a16:creationId xmlns:a16="http://schemas.microsoft.com/office/drawing/2014/main" id="{2C787F4A-7547-4CE2-8FAE-B6D2F4AD0125}"/>
                  </a:ext>
                </a:extLst>
              </p:cNvPr>
              <p:cNvSpPr/>
              <p:nvPr/>
            </p:nvSpPr>
            <p:spPr>
              <a:xfrm>
                <a:off x="308811" y="1736421"/>
                <a:ext cx="3869552" cy="1396515"/>
              </a:xfrm>
              <a:prstGeom prst="wedgeRoundRectCallout">
                <a:avLst>
                  <a:gd name="adj1" fmla="val -34432"/>
                  <a:gd name="adj2" fmla="val 145139"/>
                  <a:gd name="adj3" fmla="val 1666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32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Unitary matrix</a:t>
                </a:r>
              </a:p>
              <a:p>
                <a:pPr algn="ctr"/>
                <a:endParaRPr lang="en-IN" sz="16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IN" sz="3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3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l-GR" sz="3200" dirty="0"/>
                            <m:t>†</m:t>
                          </m:r>
                        </m:sup>
                      </m:sSup>
                      <m:r>
                        <a:rPr lang="en-IN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6" name="Speech Bubble: Rectangle with Corners Rounded 15">
                <a:extLst>
                  <a:ext uri="{FF2B5EF4-FFF2-40B4-BE49-F238E27FC236}">
                    <a16:creationId xmlns:a16="http://schemas.microsoft.com/office/drawing/2014/main" id="{2C787F4A-7547-4CE2-8FAE-B6D2F4AD0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1" y="1736421"/>
                <a:ext cx="3869552" cy="1396515"/>
              </a:xfrm>
              <a:prstGeom prst="wedgeRoundRectCallout">
                <a:avLst>
                  <a:gd name="adj1" fmla="val -34432"/>
                  <a:gd name="adj2" fmla="val 145139"/>
                  <a:gd name="adj3" fmla="val 16667"/>
                </a:avLst>
              </a:prstGeom>
              <a:blipFill>
                <a:blip r:embed="rId9"/>
                <a:stretch>
                  <a:fillRect t="-26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45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Examples of Single Qubit Gates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E91BDE-A990-4FB0-850B-B2A7A195A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9" t="19080" b="49723"/>
          <a:stretch/>
        </p:blipFill>
        <p:spPr bwMode="auto">
          <a:xfrm>
            <a:off x="2576512" y="1862940"/>
            <a:ext cx="208026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63C872-DD01-49E2-9B14-CD9957E073E9}"/>
              </a:ext>
            </a:extLst>
          </p:cNvPr>
          <p:cNvSpPr txBox="1"/>
          <p:nvPr/>
        </p:nvSpPr>
        <p:spPr>
          <a:xfrm>
            <a:off x="3480461" y="1214088"/>
            <a:ext cx="523016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E0E0E0"/>
              </a:buClr>
              <a:buSzPct val="80000"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Pauli-X,Y,Z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07B989-F1B8-49E3-B1F3-C72F4B13E8B4}"/>
                  </a:ext>
                </a:extLst>
              </p:cNvPr>
              <p:cNvSpPr txBox="1"/>
              <p:nvPr/>
            </p:nvSpPr>
            <p:spPr>
              <a:xfrm>
                <a:off x="4434839" y="1714671"/>
                <a:ext cx="5852455" cy="84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1|</m:t>
                          </m:r>
                        </m:e>
                      </m:d>
                      <m: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0|</m:t>
                          </m:r>
                        </m:e>
                      </m:d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07B989-F1B8-49E3-B1F3-C72F4B13E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39" y="1714671"/>
                <a:ext cx="5852455" cy="843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2C75A8-A3EF-4720-AF4C-69B8D6886009}"/>
                  </a:ext>
                </a:extLst>
              </p:cNvPr>
              <p:cNvSpPr txBox="1"/>
              <p:nvPr/>
            </p:nvSpPr>
            <p:spPr>
              <a:xfrm>
                <a:off x="571500" y="2941231"/>
                <a:ext cx="6918520" cy="964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I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kumimoji="0" lang="en-I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r>
                      <a:rPr kumimoji="0" lang="en-I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kumimoji="0" lang="en-I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I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I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I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I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kumimoji="0" lang="en-I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kumimoji="0" lang="en-I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kumimoji="0" lang="en-I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I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kumimoji="0" lang="en-I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kumimoji="0" lang="en-I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kumimoji="0" lang="en-I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kumimoji="0" lang="en-I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2C75A8-A3EF-4720-AF4C-69B8D68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2941231"/>
                <a:ext cx="6918520" cy="964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534B896-F1A1-4583-A427-D37FFD30A551}"/>
              </a:ext>
            </a:extLst>
          </p:cNvPr>
          <p:cNvSpPr txBox="1"/>
          <p:nvPr/>
        </p:nvSpPr>
        <p:spPr>
          <a:xfrm>
            <a:off x="400562" y="1940795"/>
            <a:ext cx="1906393" cy="439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E0E0E0"/>
              </a:buClr>
              <a:buSzPct val="80000"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Pauli-X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C7FD0D-13E1-4FC1-9E58-95C5F3D9ECE9}"/>
                  </a:ext>
                </a:extLst>
              </p:cNvPr>
              <p:cNvSpPr txBox="1"/>
              <p:nvPr/>
            </p:nvSpPr>
            <p:spPr>
              <a:xfrm>
                <a:off x="10100502" y="1643428"/>
                <a:ext cx="1853742" cy="1079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Bit flip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Rotation around X-axis by </a:t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C7FD0D-13E1-4FC1-9E58-95C5F3D9E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502" y="1643428"/>
                <a:ext cx="1853742" cy="1079103"/>
              </a:xfrm>
              <a:prstGeom prst="rect">
                <a:avLst/>
              </a:prstGeom>
              <a:blipFill>
                <a:blip r:embed="rId6"/>
                <a:stretch>
                  <a:fillRect l="-2614" t="-2235" r="-5556" b="-94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0471B7-7097-4D14-87A8-0159754A2554}"/>
                  </a:ext>
                </a:extLst>
              </p:cNvPr>
              <p:cNvSpPr txBox="1"/>
              <p:nvPr/>
            </p:nvSpPr>
            <p:spPr>
              <a:xfrm>
                <a:off x="1097179" y="4171537"/>
                <a:ext cx="5680811" cy="1126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I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kumimoji="0" lang="en-I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1|+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0" lang="en-I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|1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kumimoji="0" lang="en-I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0|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kumimoji="0" lang="en-IN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d>
                      <m:dPr>
                        <m:begChr m:val="⟨"/>
                        <m:endChr m:val="⟩"/>
                        <m:ctrlP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e>
                        <m:r>
                          <a:rPr kumimoji="0" lang="en-I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kumimoji="0" lang="en-I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"/>
                        <m:endChr m:val="⟩"/>
                        <m:ctrlP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|1</m:t>
                        </m:r>
                      </m:e>
                    </m:d>
                    <m:d>
                      <m:dPr>
                        <m:begChr m:val="⟨"/>
                        <m:endChr m:val="⟩"/>
                        <m:ctrlP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e>
                        <m:r>
                          <a:rPr kumimoji="0" lang="en-I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kumimoji="0" lang="en-I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I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I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0471B7-7097-4D14-87A8-0159754A2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79" y="4171537"/>
                <a:ext cx="5680811" cy="1126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2A9B4C58-E700-403E-BAC1-B97922782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t="11054" r="5177" b="7612"/>
          <a:stretch/>
        </p:blipFill>
        <p:spPr bwMode="auto">
          <a:xfrm>
            <a:off x="8380521" y="2930106"/>
            <a:ext cx="3114350" cy="322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D2D4B23-793C-454C-B4DE-BBFCCC40F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 t="10880" r="4716" b="8108"/>
          <a:stretch/>
        </p:blipFill>
        <p:spPr bwMode="auto">
          <a:xfrm>
            <a:off x="8425290" y="2928406"/>
            <a:ext cx="3082919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0FC421-F4D0-4333-831E-DAC5FCF06566}"/>
              </a:ext>
            </a:extLst>
          </p:cNvPr>
          <p:cNvSpPr txBox="1"/>
          <p:nvPr/>
        </p:nvSpPr>
        <p:spPr>
          <a:xfrm>
            <a:off x="400562" y="3239450"/>
            <a:ext cx="1906393" cy="439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E0E0E0"/>
              </a:buClr>
              <a:buSzPct val="80000"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Pauli-Z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2AED58-F893-42D8-BAC4-D14D0396FAAA}"/>
                  </a:ext>
                </a:extLst>
              </p:cNvPr>
              <p:cNvSpPr txBox="1"/>
              <p:nvPr/>
            </p:nvSpPr>
            <p:spPr>
              <a:xfrm>
                <a:off x="4434839" y="3001504"/>
                <a:ext cx="6056287" cy="84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sub>
                      </m:sSub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d>
                      <m: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1|</m:t>
                          </m:r>
                        </m:e>
                      </m:d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2AED58-F893-42D8-BAC4-D14D0396F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39" y="3001504"/>
                <a:ext cx="6056287" cy="8435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7E784-63D2-4DD9-8936-A4C0E24BAF45}"/>
                  </a:ext>
                </a:extLst>
              </p:cNvPr>
              <p:cNvSpPr txBox="1"/>
              <p:nvPr/>
            </p:nvSpPr>
            <p:spPr>
              <a:xfrm>
                <a:off x="10100502" y="2919702"/>
                <a:ext cx="1853742" cy="1079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Phase flip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Rotation around Z-axis by </a:t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7E784-63D2-4DD9-8936-A4C0E24BA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502" y="2919702"/>
                <a:ext cx="1853742" cy="1079103"/>
              </a:xfrm>
              <a:prstGeom prst="rect">
                <a:avLst/>
              </a:prstGeom>
              <a:blipFill>
                <a:blip r:embed="rId11"/>
                <a:stretch>
                  <a:fillRect l="-2614" t="-2235" r="-5556" b="-94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BE7B2-3271-44F0-9F08-4616D63E6B1A}"/>
                  </a:ext>
                </a:extLst>
              </p:cNvPr>
              <p:cNvSpPr txBox="1"/>
              <p:nvPr/>
            </p:nvSpPr>
            <p:spPr>
              <a:xfrm>
                <a:off x="583857" y="4224122"/>
                <a:ext cx="7564908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d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e>
                      </m:d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e>
                      </m:d>
                      <m:r>
                        <a:rPr kumimoji="0" lang="en-I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kumimoji="0" lang="en-I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BE7B2-3271-44F0-9F08-4616D63E6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57" y="4224122"/>
                <a:ext cx="7564908" cy="5416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4BCB62-DA3D-4F57-859E-300CBA858E5A}"/>
                  </a:ext>
                </a:extLst>
              </p:cNvPr>
              <p:cNvSpPr txBox="1"/>
              <p:nvPr/>
            </p:nvSpPr>
            <p:spPr>
              <a:xfrm>
                <a:off x="1032960" y="5647409"/>
                <a:ext cx="5995599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kumimoji="0" lang="en-I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r>
                        <a:rPr kumimoji="0" lang="en-I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kumimoji="0" lang="en-IN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kumimoji="0" lang="en-I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4BCB62-DA3D-4F57-859E-300CBA85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60" y="5647409"/>
                <a:ext cx="5995599" cy="5416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A27A6A5-7E5D-47E2-AABB-4EE60185102E}"/>
              </a:ext>
            </a:extLst>
          </p:cNvPr>
          <p:cNvSpPr txBox="1"/>
          <p:nvPr/>
        </p:nvSpPr>
        <p:spPr>
          <a:xfrm>
            <a:off x="400562" y="4441363"/>
            <a:ext cx="1906393" cy="439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E0E0E0"/>
              </a:buClr>
              <a:buSzPct val="80000"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Pauli-Y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1ABFCE-3D4C-46B9-A01B-B3CED353E1C5}"/>
                  </a:ext>
                </a:extLst>
              </p:cNvPr>
              <p:cNvSpPr txBox="1"/>
              <p:nvPr/>
            </p:nvSpPr>
            <p:spPr>
              <a:xfrm>
                <a:off x="10100502" y="5013283"/>
                <a:ext cx="1853742" cy="1079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Bit &amp; Phase flip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Rotation around Y-axis by </a:t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1ABFCE-3D4C-46B9-A01B-B3CED353E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502" y="5013283"/>
                <a:ext cx="1853742" cy="1079103"/>
              </a:xfrm>
              <a:prstGeom prst="rect">
                <a:avLst/>
              </a:prstGeom>
              <a:blipFill>
                <a:blip r:embed="rId14"/>
                <a:stretch>
                  <a:fillRect l="-2614" t="-2235" r="-5556" b="-100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A8A39-AA21-4EAA-B4D5-3CEC4CB93926}"/>
                  </a:ext>
                </a:extLst>
              </p:cNvPr>
              <p:cNvSpPr txBox="1"/>
              <p:nvPr/>
            </p:nvSpPr>
            <p:spPr>
              <a:xfrm>
                <a:off x="4632058" y="4203786"/>
                <a:ext cx="6216685" cy="84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sub>
                      </m:sSub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= 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d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1|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A8A39-AA21-4EAA-B4D5-3CEC4CB93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058" y="4203786"/>
                <a:ext cx="6216685" cy="8435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2DDD2C-6B5F-4955-8E4D-F24640D32507}"/>
                  </a:ext>
                </a:extLst>
              </p:cNvPr>
              <p:cNvSpPr txBox="1"/>
              <p:nvPr/>
            </p:nvSpPr>
            <p:spPr>
              <a:xfrm>
                <a:off x="6914168" y="5046628"/>
                <a:ext cx="2505537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sub>
                      </m:sSub>
                      <m: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2DDD2C-6B5F-4955-8E4D-F24640D32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168" y="5046628"/>
                <a:ext cx="2505537" cy="47397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59287B7C-4567-4046-A655-56319E58A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7" t="19127" r="3745" b="49680"/>
          <a:stretch/>
        </p:blipFill>
        <p:spPr bwMode="auto">
          <a:xfrm>
            <a:off x="2577600" y="3160017"/>
            <a:ext cx="1982799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8F1C61E4-796D-44DD-A647-801B225CB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9" t="18672" b="48911"/>
          <a:stretch/>
        </p:blipFill>
        <p:spPr bwMode="auto">
          <a:xfrm>
            <a:off x="2552886" y="4362417"/>
            <a:ext cx="2135635" cy="6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92DD21-3636-4FA0-8057-814B34A8F5B2}"/>
                  </a:ext>
                </a:extLst>
              </p:cNvPr>
              <p:cNvSpPr txBox="1"/>
              <p:nvPr/>
            </p:nvSpPr>
            <p:spPr>
              <a:xfrm>
                <a:off x="840696" y="5403890"/>
                <a:ext cx="6030097" cy="571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∈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</m:d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sSubSup>
                        <m:sSubSupPr>
                          <m:ctrlP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I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I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</m:oMath>
                  </m:oMathPara>
                </a14:m>
                <a:endParaRPr kumimoji="0" lang="en-I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92DD21-3636-4FA0-8057-814B34A8F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96" y="5403890"/>
                <a:ext cx="6030097" cy="5711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45BF864-54FF-46A7-9EB8-7FB225C583C0}"/>
                  </a:ext>
                </a:extLst>
              </p:cNvPr>
              <p:cNvSpPr txBox="1"/>
              <p:nvPr/>
            </p:nvSpPr>
            <p:spPr>
              <a:xfrm>
                <a:off x="583857" y="5987421"/>
                <a:ext cx="7584594" cy="7768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Some combination of Pauli gates can be used to create any </a:t>
                </a: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2×2 </m:t>
                    </m:r>
                  </m:oMath>
                </a14:m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matrix (or any single qubit rotation on the Bloch sphere) </a:t>
                </a:r>
                <a:endPara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45BF864-54FF-46A7-9EB8-7FB225C5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57" y="5987421"/>
                <a:ext cx="7584594" cy="776804"/>
              </a:xfrm>
              <a:prstGeom prst="rect">
                <a:avLst/>
              </a:prstGeom>
              <a:blipFill>
                <a:blip r:embed="rId20"/>
                <a:stretch>
                  <a:fillRect l="-401" r="-883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66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9" grpId="1"/>
      <p:bldP spid="21" grpId="0"/>
      <p:bldP spid="22" grpId="0" animBg="1"/>
      <p:bldP spid="23" grpId="0"/>
      <p:bldP spid="23" grpId="1"/>
      <p:bldP spid="24" grpId="0"/>
      <p:bldP spid="26" grpId="0"/>
      <p:bldP spid="27" grpId="0" animBg="1"/>
      <p:bldP spid="28" grpId="0"/>
      <p:bldP spid="28" grpId="1"/>
      <p:bldP spid="29" grpId="0"/>
      <p:bldP spid="29" grpId="1"/>
      <p:bldP spid="32" grpId="0"/>
      <p:bldP spid="33" grpId="0" animBg="1"/>
      <p:bldP spid="25" grpId="0"/>
      <p:bldP spid="34" grpId="0"/>
      <p:bldP spid="38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390659A-9250-434C-B98A-96793323824F}"/>
              </a:ext>
            </a:extLst>
          </p:cNvPr>
          <p:cNvSpPr txBox="1">
            <a:spLocks/>
          </p:cNvSpPr>
          <p:nvPr/>
        </p:nvSpPr>
        <p:spPr>
          <a:xfrm>
            <a:off x="1510152" y="123784"/>
            <a:ext cx="9170784" cy="7768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/>
              <a:t>Examples of Single Qubit Gates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C61A9-D800-42E1-8285-FFF4C38D48EC}"/>
              </a:ext>
            </a:extLst>
          </p:cNvPr>
          <p:cNvSpPr txBox="1"/>
          <p:nvPr/>
        </p:nvSpPr>
        <p:spPr>
          <a:xfrm>
            <a:off x="3480461" y="1214088"/>
            <a:ext cx="523016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Hadamard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C08257-B734-40CC-9D91-87BEFF0E1D88}"/>
                  </a:ext>
                </a:extLst>
              </p:cNvPr>
              <p:cNvSpPr txBox="1"/>
              <p:nvPr/>
            </p:nvSpPr>
            <p:spPr>
              <a:xfrm>
                <a:off x="2550282" y="1900026"/>
                <a:ext cx="8930006" cy="978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d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0|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C08257-B734-40CC-9D91-87BEFF0E1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282" y="1900026"/>
                <a:ext cx="8930006" cy="978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0D2941A-F1C9-440E-990F-DEBDB2CFAE0C}"/>
              </a:ext>
            </a:extLst>
          </p:cNvPr>
          <p:cNvSpPr txBox="1"/>
          <p:nvPr/>
        </p:nvSpPr>
        <p:spPr>
          <a:xfrm>
            <a:off x="8230066" y="2860477"/>
            <a:ext cx="3472177" cy="388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000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Change between X and Z bases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D57CC29-CC76-4FD4-BF43-F62245DA3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6" t="20356" b="48087"/>
          <a:stretch/>
        </p:blipFill>
        <p:spPr bwMode="auto">
          <a:xfrm>
            <a:off x="470022" y="2118907"/>
            <a:ext cx="208026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1467FFB-E556-4ED1-87B8-E77864B86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t="11054" r="5177" b="7612"/>
          <a:stretch/>
        </p:blipFill>
        <p:spPr bwMode="auto">
          <a:xfrm>
            <a:off x="8586591" y="3399899"/>
            <a:ext cx="3114350" cy="322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A5459E-9AB8-4D12-890C-502750827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472" r="4748" b="7325"/>
          <a:stretch/>
        </p:blipFill>
        <p:spPr bwMode="auto">
          <a:xfrm>
            <a:off x="8611305" y="3369436"/>
            <a:ext cx="3114349" cy="326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470D06-F262-4CEB-855C-252DB3CF8B85}"/>
                  </a:ext>
                </a:extLst>
              </p:cNvPr>
              <p:cNvSpPr txBox="1"/>
              <p:nvPr/>
            </p:nvSpPr>
            <p:spPr>
              <a:xfrm>
                <a:off x="224492" y="3231252"/>
                <a:ext cx="7760044" cy="84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|1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470D06-F262-4CEB-855C-252DB3CF8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2" y="3231252"/>
                <a:ext cx="7760044" cy="843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A2A40F-7BAF-41AF-ADCC-EAA443E94817}"/>
                  </a:ext>
                </a:extLst>
              </p:cNvPr>
              <p:cNvSpPr txBox="1"/>
              <p:nvPr/>
            </p:nvSpPr>
            <p:spPr>
              <a:xfrm>
                <a:off x="276241" y="4169123"/>
                <a:ext cx="7858432" cy="84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|1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A2A40F-7BAF-41AF-ADCC-EAA443E94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41" y="4169123"/>
                <a:ext cx="7858432" cy="8435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8070AF3-25C6-4549-AF85-7399B0BC528F}"/>
              </a:ext>
            </a:extLst>
          </p:cNvPr>
          <p:cNvSpPr txBox="1"/>
          <p:nvPr/>
        </p:nvSpPr>
        <p:spPr>
          <a:xfrm>
            <a:off x="3480461" y="3468292"/>
            <a:ext cx="523016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S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EEA6E-60AA-4F93-8EB7-1E1DEC9F0CF8}"/>
                  </a:ext>
                </a:extLst>
              </p:cNvPr>
              <p:cNvSpPr txBox="1"/>
              <p:nvPr/>
            </p:nvSpPr>
            <p:spPr>
              <a:xfrm>
                <a:off x="2171059" y="3899064"/>
                <a:ext cx="2882854" cy="84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EEA6E-60AA-4F93-8EB7-1E1DEC9F0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059" y="3899064"/>
                <a:ext cx="2882854" cy="8435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8849C1-D137-4828-90A5-DB8CC58E565F}"/>
                  </a:ext>
                </a:extLst>
              </p:cNvPr>
              <p:cNvSpPr txBox="1"/>
              <p:nvPr/>
            </p:nvSpPr>
            <p:spPr>
              <a:xfrm>
                <a:off x="1437512" y="5273545"/>
                <a:ext cx="3114350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8849C1-D137-4828-90A5-DB8CC58E5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512" y="5273545"/>
                <a:ext cx="3114350" cy="4739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B85933-6119-4835-A0B9-214C8A0AFD2C}"/>
                  </a:ext>
                </a:extLst>
              </p:cNvPr>
              <p:cNvSpPr txBox="1"/>
              <p:nvPr/>
            </p:nvSpPr>
            <p:spPr>
              <a:xfrm>
                <a:off x="4884596" y="5273545"/>
                <a:ext cx="2038673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B85933-6119-4835-A0B9-214C8A0AF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96" y="5273545"/>
                <a:ext cx="2038673" cy="473976"/>
              </a:xfrm>
              <a:prstGeom prst="rect">
                <a:avLst/>
              </a:prstGeom>
              <a:blipFill>
                <a:blip r:embed="rId11"/>
                <a:stretch>
                  <a:fillRect l="-17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36B09DB7-E3E1-48A6-93D9-FA5A7568D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t="16775" r="2500" b="50000"/>
          <a:stretch/>
        </p:blipFill>
        <p:spPr bwMode="auto">
          <a:xfrm>
            <a:off x="466346" y="4020759"/>
            <a:ext cx="1991601" cy="66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8CA836FC-AC84-42E2-96AE-8726926C6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10829" r="3480" b="6704"/>
          <a:stretch/>
        </p:blipFill>
        <p:spPr bwMode="auto">
          <a:xfrm>
            <a:off x="8585716" y="3381651"/>
            <a:ext cx="3192913" cy="3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64BCE133-EB09-482B-9ECA-AF5D94D4F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5" t="11514" r="4545" b="8373"/>
          <a:stretch/>
        </p:blipFill>
        <p:spPr bwMode="auto">
          <a:xfrm>
            <a:off x="8578912" y="3414358"/>
            <a:ext cx="3163244" cy="31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DEE04697-C681-470F-87CE-470F57D2C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1076" r="4373" b="7993"/>
          <a:stretch/>
        </p:blipFill>
        <p:spPr bwMode="auto">
          <a:xfrm>
            <a:off x="8577436" y="3398841"/>
            <a:ext cx="3156586" cy="32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6E9E02-4835-487D-8F1C-BB82589C1AAA}"/>
                  </a:ext>
                </a:extLst>
              </p:cNvPr>
              <p:cNvSpPr txBox="1"/>
              <p:nvPr/>
            </p:nvSpPr>
            <p:spPr>
              <a:xfrm>
                <a:off x="2915623" y="6008379"/>
                <a:ext cx="2627199" cy="6492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4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to the phase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6E9E02-4835-487D-8F1C-BB82589C1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623" y="6008379"/>
                <a:ext cx="2627199" cy="649272"/>
              </a:xfrm>
              <a:prstGeom prst="rect">
                <a:avLst/>
              </a:prstGeom>
              <a:blipFill>
                <a:blip r:embed="rId16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93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8" grpId="0"/>
      <p:bldP spid="18" grpId="1"/>
      <p:bldP spid="19" grpId="0"/>
      <p:bldP spid="19" grpId="1"/>
      <p:bldP spid="12" grpId="0"/>
      <p:bldP spid="17" grpId="0"/>
      <p:bldP spid="20" grpId="0"/>
      <p:bldP spid="21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Quantum Circuit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FB53D-183B-401C-9C7B-E6CB462D5353}"/>
              </a:ext>
            </a:extLst>
          </p:cNvPr>
          <p:cNvSpPr txBox="1"/>
          <p:nvPr/>
        </p:nvSpPr>
        <p:spPr>
          <a:xfrm>
            <a:off x="381965" y="1274094"/>
            <a:ext cx="1144997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Sequence of building blocks (gates)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509B4-25D7-4085-9826-8A546FBDF9F0}"/>
              </a:ext>
            </a:extLst>
          </p:cNvPr>
          <p:cNvSpPr txBox="1"/>
          <p:nvPr/>
        </p:nvSpPr>
        <p:spPr>
          <a:xfrm>
            <a:off x="381965" y="1872661"/>
            <a:ext cx="1144997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Gates carry out elementary computations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8A1A8-525E-4097-BF64-EAA2250439EE}"/>
              </a:ext>
            </a:extLst>
          </p:cNvPr>
          <p:cNvSpPr txBox="1"/>
          <p:nvPr/>
        </p:nvSpPr>
        <p:spPr>
          <a:xfrm>
            <a:off x="381965" y="2471228"/>
            <a:ext cx="1144997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Circuits carry out complex computations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88E641E-ADA8-4A8A-8FF1-2641552B5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17886" b="47476"/>
          <a:stretch/>
        </p:blipFill>
        <p:spPr bwMode="auto">
          <a:xfrm>
            <a:off x="654909" y="3411485"/>
            <a:ext cx="3163330" cy="7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1DC7FF-7B20-414D-BDDE-870EEEE63359}"/>
                  </a:ext>
                </a:extLst>
              </p:cNvPr>
              <p:cNvSpPr txBox="1"/>
              <p:nvPr/>
            </p:nvSpPr>
            <p:spPr>
              <a:xfrm>
                <a:off x="4076493" y="3274159"/>
                <a:ext cx="4746231" cy="978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1DC7FF-7B20-414D-BDDE-870EEEE6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493" y="3274159"/>
                <a:ext cx="4746231" cy="978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C047896-2517-4547-A744-80F46B2E8AC7}"/>
              </a:ext>
            </a:extLst>
          </p:cNvPr>
          <p:cNvSpPr/>
          <p:nvPr/>
        </p:nvSpPr>
        <p:spPr>
          <a:xfrm>
            <a:off x="9080978" y="3324840"/>
            <a:ext cx="2662413" cy="957029"/>
          </a:xfrm>
          <a:prstGeom prst="wedgeRoundRectCallout">
            <a:avLst>
              <a:gd name="adj1" fmla="val -72443"/>
              <a:gd name="adj2" fmla="val -132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ea typeface="Cambria Math" panose="02040503050406030204" pitchFamily="18" charset="0"/>
                <a:cs typeface="Times New Roman" panose="02020603050405020304" pitchFamily="18" charset="0"/>
              </a:rPr>
              <a:t>Matrix multiplication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A2C122-7369-4AB8-AB57-5F88F347589E}"/>
                  </a:ext>
                </a:extLst>
              </p:cNvPr>
              <p:cNvSpPr txBox="1"/>
              <p:nvPr/>
            </p:nvSpPr>
            <p:spPr>
              <a:xfrm>
                <a:off x="1090277" y="4378026"/>
                <a:ext cx="3321085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A2C122-7369-4AB8-AB57-5F88F3475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77" y="4378026"/>
                <a:ext cx="3321085" cy="473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6296DB-7E70-414D-B64F-FE4104D7AC93}"/>
                  </a:ext>
                </a:extLst>
              </p:cNvPr>
              <p:cNvSpPr txBox="1"/>
              <p:nvPr/>
            </p:nvSpPr>
            <p:spPr>
              <a:xfrm>
                <a:off x="4076493" y="4378026"/>
                <a:ext cx="3321085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6296DB-7E70-414D-B64F-FE4104D7A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493" y="4378026"/>
                <a:ext cx="3321085" cy="4739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Picture 12">
            <a:extLst>
              <a:ext uri="{FF2B5EF4-FFF2-40B4-BE49-F238E27FC236}">
                <a16:creationId xmlns:a16="http://schemas.microsoft.com/office/drawing/2014/main" id="{51E3A8AD-673C-4448-9345-5EDD52027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4" t="16871" r="1404" b="43720"/>
          <a:stretch/>
        </p:blipFill>
        <p:spPr bwMode="auto">
          <a:xfrm>
            <a:off x="766120" y="5188350"/>
            <a:ext cx="2990335" cy="8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2F65AF-E855-45D3-9E7D-895C7CEC44E0}"/>
                  </a:ext>
                </a:extLst>
              </p:cNvPr>
              <p:cNvSpPr txBox="1"/>
              <p:nvPr/>
            </p:nvSpPr>
            <p:spPr>
              <a:xfrm>
                <a:off x="4076493" y="5080567"/>
                <a:ext cx="4455407" cy="978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𝑆𝐻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2F65AF-E855-45D3-9E7D-895C7CEC4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493" y="5080567"/>
                <a:ext cx="4455407" cy="9789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BFAAB3-ECF5-4650-BA31-5D95555B4300}"/>
              </a:ext>
            </a:extLst>
          </p:cNvPr>
          <p:cNvSpPr txBox="1"/>
          <p:nvPr/>
        </p:nvSpPr>
        <p:spPr>
          <a:xfrm>
            <a:off x="8531900" y="5375858"/>
            <a:ext cx="3472177" cy="388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000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Change between Y and Z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6ED7D9-272F-432B-B387-90DFA1BDEBA8}"/>
                  </a:ext>
                </a:extLst>
              </p:cNvPr>
              <p:cNvSpPr txBox="1"/>
              <p:nvPr/>
            </p:nvSpPr>
            <p:spPr>
              <a:xfrm>
                <a:off x="1090277" y="6149028"/>
                <a:ext cx="3114350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𝑆𝐻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6ED7D9-272F-432B-B387-90DFA1BDE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77" y="6149028"/>
                <a:ext cx="3114350" cy="4739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C5C38-1618-4396-8F92-7661FB33E6E5}"/>
                  </a:ext>
                </a:extLst>
              </p:cNvPr>
              <p:cNvSpPr txBox="1"/>
              <p:nvPr/>
            </p:nvSpPr>
            <p:spPr>
              <a:xfrm>
                <a:off x="4583126" y="6149028"/>
                <a:ext cx="2389577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8C5C38-1618-4396-8F92-7661FB33E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126" y="6149028"/>
                <a:ext cx="2389577" cy="4739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14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 animBg="1"/>
      <p:bldP spid="15" grpId="0"/>
      <p:bldP spid="16" grpId="0"/>
      <p:bldP spid="18" grpId="0"/>
      <p:bldP spid="19" grpId="0" animBg="1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Quantum Circuit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FB53D-183B-401C-9C7B-E6CB462D5353}"/>
              </a:ext>
            </a:extLst>
          </p:cNvPr>
          <p:cNvSpPr txBox="1"/>
          <p:nvPr/>
        </p:nvSpPr>
        <p:spPr>
          <a:xfrm>
            <a:off x="381965" y="1274094"/>
            <a:ext cx="1144997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Measurement following input and computation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D36CB3-5ABE-41AB-B766-2D93C5A6A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18368" r="1504" b="17618"/>
          <a:stretch/>
        </p:blipFill>
        <p:spPr bwMode="auto">
          <a:xfrm>
            <a:off x="3340468" y="3503215"/>
            <a:ext cx="5510152" cy="204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F02A4D4-02E1-4524-AA09-97F3CD05FE6D}"/>
              </a:ext>
            </a:extLst>
          </p:cNvPr>
          <p:cNvSpPr/>
          <p:nvPr/>
        </p:nvSpPr>
        <p:spPr>
          <a:xfrm>
            <a:off x="832646" y="4168108"/>
            <a:ext cx="1701817" cy="712770"/>
          </a:xfrm>
          <a:prstGeom prst="wedgeRoundRectCallout">
            <a:avLst>
              <a:gd name="adj1" fmla="val 101310"/>
              <a:gd name="adj2" fmla="val -62971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Input</a:t>
            </a:r>
            <a:endParaRPr lang="en-IN" sz="2800" dirty="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7824266D-3E86-448A-A00A-9ED2B95E60C5}"/>
              </a:ext>
            </a:extLst>
          </p:cNvPr>
          <p:cNvSpPr/>
          <p:nvPr/>
        </p:nvSpPr>
        <p:spPr>
          <a:xfrm>
            <a:off x="6580309" y="2209642"/>
            <a:ext cx="2294061" cy="712770"/>
          </a:xfrm>
          <a:prstGeom prst="wedgeRoundRectCallout">
            <a:avLst>
              <a:gd name="adj1" fmla="val -87973"/>
              <a:gd name="adj2" fmla="val 8197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Computation</a:t>
            </a:r>
            <a:endParaRPr lang="en-IN" sz="2800" dirty="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3E71DA11-F736-4118-88D7-05B76BF036C7}"/>
              </a:ext>
            </a:extLst>
          </p:cNvPr>
          <p:cNvSpPr/>
          <p:nvPr/>
        </p:nvSpPr>
        <p:spPr>
          <a:xfrm>
            <a:off x="8874370" y="4561360"/>
            <a:ext cx="3056060" cy="998790"/>
          </a:xfrm>
          <a:prstGeom prst="wedgeRoundRectCallout">
            <a:avLst>
              <a:gd name="adj1" fmla="val -90318"/>
              <a:gd name="adj2" fmla="val -42940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ea typeface="Cambria Math" panose="02040503050406030204" pitchFamily="18" charset="0"/>
                <a:cs typeface="Times New Roman" panose="02020603050405020304" pitchFamily="18" charset="0"/>
              </a:rPr>
              <a:t>Measurement (Output)</a:t>
            </a:r>
            <a:endParaRPr lang="en-IN" sz="2800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0F01CE6C-D8C5-4344-BBA0-2285E1AB994E}"/>
              </a:ext>
            </a:extLst>
          </p:cNvPr>
          <p:cNvSpPr/>
          <p:nvPr/>
        </p:nvSpPr>
        <p:spPr>
          <a:xfrm rot="16200000">
            <a:off x="5493677" y="2324133"/>
            <a:ext cx="325611" cy="2294062"/>
          </a:xfrm>
          <a:prstGeom prst="rightBrace">
            <a:avLst>
              <a:gd name="adj1" fmla="val 173930"/>
              <a:gd name="adj2" fmla="val 4989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DF1A9C-957D-41D5-9AE4-DF02D3826289}"/>
                  </a:ext>
                </a:extLst>
              </p:cNvPr>
              <p:cNvSpPr txBox="1"/>
              <p:nvPr/>
            </p:nvSpPr>
            <p:spPr>
              <a:xfrm>
                <a:off x="559226" y="2305020"/>
                <a:ext cx="4764747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DF1A9C-957D-41D5-9AE4-DF02D3826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6" y="2305020"/>
                <a:ext cx="4764747" cy="473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D169EF-E0B7-4A3D-A379-BF46BD3C0843}"/>
                  </a:ext>
                </a:extLst>
              </p:cNvPr>
              <p:cNvSpPr txBox="1"/>
              <p:nvPr/>
            </p:nvSpPr>
            <p:spPr>
              <a:xfrm>
                <a:off x="381965" y="6090971"/>
                <a:ext cx="5204721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𝑤𝑖𝑡h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𝑝𝑟𝑜𝑏𝑎𝑏𝑖𝑙𝑖𝑡𝑦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D169EF-E0B7-4A3D-A379-BF46BD3C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5" y="6090971"/>
                <a:ext cx="5204721" cy="473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9FBC01-1A0D-49CF-9573-670C9BA74812}"/>
                  </a:ext>
                </a:extLst>
              </p:cNvPr>
              <p:cNvSpPr txBox="1"/>
              <p:nvPr/>
            </p:nvSpPr>
            <p:spPr>
              <a:xfrm>
                <a:off x="5656482" y="6089514"/>
                <a:ext cx="5204721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𝑤𝑖𝑡h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𝑝𝑟𝑜𝑏𝑎𝑏𝑖𝑙𝑖𝑡𝑦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9FBC01-1A0D-49CF-9573-670C9BA74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482" y="6089514"/>
                <a:ext cx="5204721" cy="4739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70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22" grpId="0" animBg="1"/>
      <p:bldP spid="23" grpId="0" animBg="1"/>
      <p:bldP spid="2" grpId="0" animBg="1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18EB9-0E7A-AC9E-6AAA-84B2B3A27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1">
            <a:extLst>
              <a:ext uri="{FF2B5EF4-FFF2-40B4-BE49-F238E27FC236}">
                <a16:creationId xmlns:a16="http://schemas.microsoft.com/office/drawing/2014/main" id="{9CFCA396-A7B8-C9F6-02B2-A38ABE934F60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1961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IN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6135A-9D64-CDC3-E564-27973E04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66" y="234377"/>
            <a:ext cx="8583497" cy="1072896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B8FF8EF-C2D2-F524-4883-5DD93F33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" y="1727200"/>
            <a:ext cx="3543300" cy="34036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BADFDC0-5271-DF6A-9A9C-C8EAA59648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7184" y="2408469"/>
            <a:ext cx="5486400" cy="1110827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483A6FA3-442D-BE3E-AEF6-6DFD373274F1}"/>
              </a:ext>
            </a:extLst>
          </p:cNvPr>
          <p:cNvSpPr/>
          <p:nvPr/>
        </p:nvSpPr>
        <p:spPr>
          <a:xfrm>
            <a:off x="656590" y="5407265"/>
            <a:ext cx="3383855" cy="86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7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67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A quantum bit or </a:t>
            </a:r>
            <a:r>
              <a:rPr lang="en-US" sz="1867" dirty="0" err="1">
                <a:latin typeface="IBM Plex Sans" panose="020B0503050203000203" pitchFamily="34" charset="0"/>
                <a:ea typeface="IBM Plex Sans" charset="0"/>
                <a:cs typeface="IBM Plex Sans" charset="0"/>
              </a:rPr>
              <a:t>qubi</a:t>
            </a:r>
            <a:r>
              <a:rPr lang="en-US" sz="1867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t is a controllable quantum object that is the unit of information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0B0392B-C69D-1BED-063E-BF7AB73AA103}"/>
              </a:ext>
            </a:extLst>
          </p:cNvPr>
          <p:cNvSpPr/>
          <p:nvPr/>
        </p:nvSpPr>
        <p:spPr>
          <a:xfrm>
            <a:off x="5733238" y="3763405"/>
            <a:ext cx="4934291" cy="86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7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67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A quantum circuit is a set of quantum gate operations on qubits and is the unit of computation </a:t>
            </a:r>
          </a:p>
        </p:txBody>
      </p:sp>
    </p:spTree>
    <p:extLst>
      <p:ext uri="{BB962C8B-B14F-4D97-AF65-F5344CB8AC3E}">
        <p14:creationId xmlns:p14="http://schemas.microsoft.com/office/powerpoint/2010/main" val="105125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E4F9F-5AEC-59A8-EB44-EDF8D8E0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69E8-582D-B7EB-F25C-CDAA7FA9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F086E-373C-42E2-AB3A-E7471935C73B}"/>
                  </a:ext>
                </a:extLst>
              </p:cNvPr>
              <p:cNvSpPr txBox="1"/>
              <p:nvPr/>
            </p:nvSpPr>
            <p:spPr>
              <a:xfrm>
                <a:off x="902825" y="1341120"/>
                <a:ext cx="2933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𝜓𝜙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9F086E-373C-42E2-AB3A-E7471935C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5" y="1341120"/>
                <a:ext cx="2933239" cy="369332"/>
              </a:xfrm>
              <a:prstGeom prst="rect">
                <a:avLst/>
              </a:prstGeom>
              <a:blipFill>
                <a:blip r:embed="rId2"/>
                <a:stretch>
                  <a:fillRect l="-1732" t="-110000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F2EC6-7D6A-8B92-8A51-B3382E308611}"/>
                  </a:ext>
                </a:extLst>
              </p:cNvPr>
              <p:cNvSpPr/>
              <p:nvPr/>
            </p:nvSpPr>
            <p:spPr>
              <a:xfrm>
                <a:off x="961406" y="2275581"/>
                <a:ext cx="2630528" cy="1015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ad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bc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bd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F2EC6-7D6A-8B92-8A51-B3382E308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06" y="2275581"/>
                <a:ext cx="2630528" cy="1015534"/>
              </a:xfrm>
              <a:prstGeom prst="rect">
                <a:avLst/>
              </a:prstGeom>
              <a:blipFill>
                <a:blip r:embed="rId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5324E4C-EFEF-5C3D-0278-8973A3DB6C47}"/>
              </a:ext>
            </a:extLst>
          </p:cNvPr>
          <p:cNvGrpSpPr/>
          <p:nvPr/>
        </p:nvGrpSpPr>
        <p:grpSpPr>
          <a:xfrm>
            <a:off x="741291" y="3690051"/>
            <a:ext cx="4577215" cy="1420412"/>
            <a:chOff x="5180120" y="4868254"/>
            <a:chExt cx="4577215" cy="1420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91BCB3A-7A54-02F3-E825-C19069E9C470}"/>
                    </a:ext>
                  </a:extLst>
                </p:cNvPr>
                <p:cNvSpPr/>
                <p:nvPr/>
              </p:nvSpPr>
              <p:spPr>
                <a:xfrm>
                  <a:off x="5180120" y="5289225"/>
                  <a:ext cx="4577215" cy="99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16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sty m:val="p"/>
                        </m:rPr>
                        <a:rPr lang="en-IN" sz="1600" baseline="-2500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sty m:val="p"/>
                        </m:rPr>
                        <a:rPr lang="en-IN" sz="1600" baseline="-25000">
                          <a:latin typeface="Cambria Math" panose="02040503050406030204" pitchFamily="18" charset="0"/>
                        </a:rPr>
                        <m:t>z</m:t>
                      </m:r>
                    </m:oMath>
                  </a14:m>
                  <a:r>
                    <a:rPr lang="en-IN" sz="16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</a:rPr>
                        <m:t>⊗</m:t>
                      </m:r>
                    </m:oMath>
                  </a14:m>
                  <a:r>
                    <a:rPr lang="en-IN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1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16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I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I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424CCE7-F307-46C8-ADCE-153FE2ED4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120" y="5289225"/>
                  <a:ext cx="4577215" cy="9994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00B4A1-F8C7-1455-50D1-4FE9B8F1EF78}"/>
                </a:ext>
              </a:extLst>
            </p:cNvPr>
            <p:cNvSpPr/>
            <p:nvPr/>
          </p:nvSpPr>
          <p:spPr>
            <a:xfrm>
              <a:off x="5180120" y="4868254"/>
              <a:ext cx="42562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Kronecker product of 2 operators (example)</a:t>
              </a:r>
              <a:endPara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03B8A-993C-86FC-D896-241EA6AC679E}"/>
              </a:ext>
            </a:extLst>
          </p:cNvPr>
          <p:cNvSpPr/>
          <p:nvPr/>
        </p:nvSpPr>
        <p:spPr>
          <a:xfrm>
            <a:off x="875268" y="1906249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Kronecker product of 2 states (example)</a:t>
            </a:r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9F6D6-7CA2-4B11-3843-0ED5C0FA65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7117" y="900024"/>
            <a:ext cx="4360403" cy="2950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9B19E8-EF19-7C1B-A494-8B6472FA004E}"/>
                  </a:ext>
                </a:extLst>
              </p:cNvPr>
              <p:cNvSpPr txBox="1"/>
              <p:nvPr/>
            </p:nvSpPr>
            <p:spPr>
              <a:xfrm>
                <a:off x="5659120" y="4111022"/>
                <a:ext cx="6400800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16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6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|11⟩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9B19E8-EF19-7C1B-A494-8B6472FA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20" y="4111022"/>
                <a:ext cx="6400800" cy="2739211"/>
              </a:xfrm>
              <a:prstGeom prst="rect">
                <a:avLst/>
              </a:prstGeom>
              <a:blipFill>
                <a:blip r:embed="rId15"/>
                <a:stretch>
                  <a:fillRect l="-792" t="-10599" b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145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70" y="122400"/>
            <a:ext cx="10359660" cy="776804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Multiple Qubits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1715C-970F-4CB5-9FBE-84DBCD5A17D4}"/>
              </a:ext>
            </a:extLst>
          </p:cNvPr>
          <p:cNvSpPr txBox="1"/>
          <p:nvPr/>
        </p:nvSpPr>
        <p:spPr>
          <a:xfrm>
            <a:off x="381965" y="1274094"/>
            <a:ext cx="1144997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E0E0E0"/>
              </a:buClr>
              <a:buSzPct val="80000"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Scale up state space by combining single 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F6F9D0-040B-48B2-BB29-51FBA4977141}"/>
                  </a:ext>
                </a:extLst>
              </p:cNvPr>
              <p:cNvSpPr txBox="1"/>
              <p:nvPr/>
            </p:nvSpPr>
            <p:spPr>
              <a:xfrm>
                <a:off x="1663275" y="1959946"/>
                <a:ext cx="8865450" cy="7713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qubits, we can represent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states (vectors)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F6F9D0-040B-48B2-BB29-51FBA4977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75" y="1959946"/>
                <a:ext cx="8865450" cy="7713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B42A96-205D-452C-982A-7AA8ED367B59}"/>
              </a:ext>
            </a:extLst>
          </p:cNvPr>
          <p:cNvSpPr txBox="1"/>
          <p:nvPr/>
        </p:nvSpPr>
        <p:spPr>
          <a:xfrm>
            <a:off x="707057" y="3602588"/>
            <a:ext cx="2024267" cy="439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E0E0E0"/>
              </a:buClr>
              <a:buSzPct val="80000"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2-qubit state</a:t>
            </a:r>
            <a:endParaRPr kumimoji="0" lang="en-IN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IBM Plex Sans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06A6A9-1712-4AD6-AEFB-6731354DD650}"/>
                  </a:ext>
                </a:extLst>
              </p:cNvPr>
              <p:cNvSpPr txBox="1"/>
              <p:nvPr/>
            </p:nvSpPr>
            <p:spPr>
              <a:xfrm>
                <a:off x="2731324" y="3590113"/>
                <a:ext cx="2636323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06A6A9-1712-4AD6-AEFB-6731354DD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324" y="3590113"/>
                <a:ext cx="2636323" cy="473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4F7DC7-DE4D-40BB-97F5-1702ECAF8B0E}"/>
                  </a:ext>
                </a:extLst>
              </p:cNvPr>
              <p:cNvSpPr txBox="1"/>
              <p:nvPr/>
            </p:nvSpPr>
            <p:spPr>
              <a:xfrm>
                <a:off x="4648713" y="3381569"/>
                <a:ext cx="3512641" cy="84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4F7DC7-DE4D-40BB-97F5-1702ECAF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13" y="3381569"/>
                <a:ext cx="3512641" cy="843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73D245-F03D-4F2F-BDE7-F593C19FFB44}"/>
                  </a:ext>
                </a:extLst>
              </p:cNvPr>
              <p:cNvSpPr txBox="1"/>
              <p:nvPr/>
            </p:nvSpPr>
            <p:spPr>
              <a:xfrm>
                <a:off x="7391914" y="3078755"/>
                <a:ext cx="2489130" cy="1496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73D245-F03D-4F2F-BDE7-F593C19F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914" y="3078755"/>
                <a:ext cx="2489130" cy="14966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379590-0273-4C93-BF65-80AD5E083C60}"/>
                  </a:ext>
                </a:extLst>
              </p:cNvPr>
              <p:cNvSpPr txBox="1"/>
              <p:nvPr/>
            </p:nvSpPr>
            <p:spPr>
              <a:xfrm>
                <a:off x="2168021" y="4955036"/>
                <a:ext cx="2636323" cy="473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379590-0273-4C93-BF65-80AD5E083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021" y="4955036"/>
                <a:ext cx="2636323" cy="4739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BB3F18-FA34-42DB-804C-4B5EDB0CC59E}"/>
                  </a:ext>
                </a:extLst>
              </p:cNvPr>
              <p:cNvSpPr txBox="1"/>
              <p:nvPr/>
            </p:nvSpPr>
            <p:spPr>
              <a:xfrm>
                <a:off x="3814050" y="4747895"/>
                <a:ext cx="2998996" cy="87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BB3F18-FA34-42DB-804C-4B5EDB0C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050" y="4747895"/>
                <a:ext cx="2998996" cy="87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5EB00-D78D-486A-91C6-EC99BEECAC9C}"/>
                  </a:ext>
                </a:extLst>
              </p:cNvPr>
              <p:cNvSpPr txBox="1"/>
              <p:nvPr/>
            </p:nvSpPr>
            <p:spPr>
              <a:xfrm>
                <a:off x="6183293" y="4416570"/>
                <a:ext cx="1385633" cy="1496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95EB00-D78D-486A-91C6-EC99BEECA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93" y="4416570"/>
                <a:ext cx="1385633" cy="14966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DE2C626F-1BFC-4EC5-8EDB-138BE1B59F4F}"/>
              </a:ext>
            </a:extLst>
          </p:cNvPr>
          <p:cNvSpPr/>
          <p:nvPr/>
        </p:nvSpPr>
        <p:spPr>
          <a:xfrm>
            <a:off x="9752805" y="3410633"/>
            <a:ext cx="2303499" cy="998790"/>
          </a:xfrm>
          <a:prstGeom prst="wedgeRoundRectCallout">
            <a:avLst>
              <a:gd name="adj1" fmla="val -66630"/>
              <a:gd name="adj2" fmla="val -591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mbria Math" panose="02040503050406030204" pitchFamily="18" charset="0"/>
                <a:cs typeface="Times New Roman" panose="02020603050405020304" pitchFamily="18" charset="0"/>
              </a:rPr>
              <a:t>4-dim vector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mbria Math" panose="02040503050406030204" pitchFamily="18" charset="0"/>
                <a:cs typeface="Times New Roman" panose="02020603050405020304" pitchFamily="18" charset="0"/>
              </a:rPr>
              <a:t>(bipartite state)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092087-AB23-4735-A03D-909743C7B2AF}"/>
                  </a:ext>
                </a:extLst>
              </p:cNvPr>
              <p:cNvSpPr txBox="1"/>
              <p:nvPr/>
            </p:nvSpPr>
            <p:spPr>
              <a:xfrm>
                <a:off x="1033903" y="4955035"/>
                <a:ext cx="2024267" cy="441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01</m:t>
                        </m:r>
                      </m:e>
                    </m:d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 =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092087-AB23-4735-A03D-909743C7B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03" y="4955035"/>
                <a:ext cx="2024267" cy="441511"/>
              </a:xfrm>
              <a:prstGeom prst="rect">
                <a:avLst/>
              </a:prstGeom>
              <a:blipFill>
                <a:blip r:embed="rId10"/>
                <a:stretch>
                  <a:fillRect t="-22222" b="-486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2961422-DEAB-45D5-9187-F07FC60D8789}"/>
              </a:ext>
            </a:extLst>
          </p:cNvPr>
          <p:cNvSpPr/>
          <p:nvPr/>
        </p:nvSpPr>
        <p:spPr>
          <a:xfrm>
            <a:off x="204505" y="5618005"/>
            <a:ext cx="1385633" cy="906868"/>
          </a:xfrm>
          <a:prstGeom prst="wedgeRoundRectCallout">
            <a:avLst>
              <a:gd name="adj1" fmla="val 45057"/>
              <a:gd name="adj2" fmla="val -88594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mbria Math" panose="02040503050406030204" pitchFamily="18" charset="0"/>
                <a:cs typeface="Times New Roman" panose="02020603050405020304" pitchFamily="18" charset="0"/>
              </a:rPr>
              <a:t>Dirac notation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F9011D9-E576-46E5-BAEA-416C98C79E74}"/>
              </a:ext>
            </a:extLst>
          </p:cNvPr>
          <p:cNvSpPr/>
          <p:nvPr/>
        </p:nvSpPr>
        <p:spPr>
          <a:xfrm>
            <a:off x="2125363" y="2887511"/>
            <a:ext cx="2303499" cy="583461"/>
          </a:xfrm>
          <a:prstGeom prst="wedgeRoundRectCallout">
            <a:avLst>
              <a:gd name="adj1" fmla="val 30521"/>
              <a:gd name="adj2" fmla="val 7794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mbria Math" panose="02040503050406030204" pitchFamily="18" charset="0"/>
                <a:cs typeface="Times New Roman" panose="02020603050405020304" pitchFamily="18" charset="0"/>
              </a:rPr>
              <a:t>Tensor product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869037-93EC-4B4F-B6AA-6E0C44746236}"/>
                  </a:ext>
                </a:extLst>
              </p:cNvPr>
              <p:cNvSpPr txBox="1"/>
              <p:nvPr/>
            </p:nvSpPr>
            <p:spPr>
              <a:xfrm>
                <a:off x="2438012" y="6137694"/>
                <a:ext cx="7315975" cy="508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4 states possible with </a:t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qubits: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|0</m:t>
                            </m:r>
                            <m:r>
                              <a:rPr kumimoji="0" lang="en-I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|01</m:t>
                            </m:r>
                          </m:e>
                        </m:d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kumimoji="0" lang="en-I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kumimoji="0" lang="en-I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869037-93EC-4B4F-B6AA-6E0C44746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12" y="6137694"/>
                <a:ext cx="7315975" cy="508267"/>
              </a:xfrm>
              <a:prstGeom prst="rect">
                <a:avLst/>
              </a:prstGeom>
              <a:blipFill>
                <a:blip r:embed="rId11"/>
                <a:stretch>
                  <a:fillRect t="-108235" r="-3494" b="-1717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BB14FE-AC42-485F-B407-75AD7B387824}"/>
                  </a:ext>
                </a:extLst>
              </p:cNvPr>
              <p:cNvSpPr txBox="1"/>
              <p:nvPr/>
            </p:nvSpPr>
            <p:spPr>
              <a:xfrm>
                <a:off x="4428862" y="6137403"/>
                <a:ext cx="7315975" cy="508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|00</m:t>
                          </m:r>
                        </m:e>
                      </m:d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|01</m:t>
                          </m:r>
                        </m:e>
                      </m:d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|11</m:t>
                          </m:r>
                        </m:e>
                      </m:d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BB14FE-AC42-485F-B407-75AD7B387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62" y="6137403"/>
                <a:ext cx="7315975" cy="5082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F7FB06-71B7-4C05-B2FD-BB7243680057}"/>
              </a:ext>
            </a:extLst>
          </p:cNvPr>
          <p:cNvCxnSpPr/>
          <p:nvPr/>
        </p:nvCxnSpPr>
        <p:spPr>
          <a:xfrm flipV="1">
            <a:off x="8819147" y="4575447"/>
            <a:ext cx="0" cy="1561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20008A-DD46-469E-8AB0-F83AA58891C4}"/>
                  </a:ext>
                </a:extLst>
              </p:cNvPr>
              <p:cNvSpPr txBox="1"/>
              <p:nvPr/>
            </p:nvSpPr>
            <p:spPr>
              <a:xfrm>
                <a:off x="248869" y="3797914"/>
                <a:ext cx="2024267" cy="376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-qubit state</a:t>
                </a:r>
                <a:endParaRPr kumimoji="0" lang="en-I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20008A-DD46-469E-8AB0-F83AA588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69" y="3797914"/>
                <a:ext cx="2024267" cy="376834"/>
              </a:xfrm>
              <a:prstGeom prst="rect">
                <a:avLst/>
              </a:prstGeom>
              <a:blipFill>
                <a:blip r:embed="rId13"/>
                <a:stretch>
                  <a:fillRect t="-20968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CE38CC-0B9C-4EB0-89F8-7F290DC4971C}"/>
                  </a:ext>
                </a:extLst>
              </p:cNvPr>
              <p:cNvSpPr txBox="1"/>
              <p:nvPr/>
            </p:nvSpPr>
            <p:spPr>
              <a:xfrm>
                <a:off x="1937234" y="3770605"/>
                <a:ext cx="4148834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CE38CC-0B9C-4EB0-89F8-7F290DC49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34" y="3770605"/>
                <a:ext cx="4148834" cy="4062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2891E4-6BD6-4948-A19F-DDCD867242DE}"/>
                  </a:ext>
                </a:extLst>
              </p:cNvPr>
              <p:cNvSpPr txBox="1"/>
              <p:nvPr/>
            </p:nvSpPr>
            <p:spPr>
              <a:xfrm>
                <a:off x="5195732" y="3568362"/>
                <a:ext cx="4910789" cy="723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2891E4-6BD6-4948-A19F-DDCD86724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732" y="3568362"/>
                <a:ext cx="4910789" cy="7230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8CAE30-C6AF-432C-9D7B-4FC76C59DB74}"/>
                  </a:ext>
                </a:extLst>
              </p:cNvPr>
              <p:cNvSpPr txBox="1"/>
              <p:nvPr/>
            </p:nvSpPr>
            <p:spPr>
              <a:xfrm>
                <a:off x="9523283" y="3285974"/>
                <a:ext cx="2520332" cy="1282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I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kumimoji="0" lang="en-I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8CAE30-C6AF-432C-9D7B-4FC76C59D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283" y="3285974"/>
                <a:ext cx="2520332" cy="12829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peech Bubble: Rectangle with Corners Rounded 31">
                <a:extLst>
                  <a:ext uri="{FF2B5EF4-FFF2-40B4-BE49-F238E27FC236}">
                    <a16:creationId xmlns:a16="http://schemas.microsoft.com/office/drawing/2014/main" id="{AD6273A9-7749-42AB-BE9B-CB18B4429CA0}"/>
                  </a:ext>
                </a:extLst>
              </p:cNvPr>
              <p:cNvSpPr/>
              <p:nvPr/>
            </p:nvSpPr>
            <p:spPr>
              <a:xfrm>
                <a:off x="4648713" y="2858806"/>
                <a:ext cx="5417924" cy="516137"/>
              </a:xfrm>
              <a:prstGeom prst="wedgeRoundRectCallout">
                <a:avLst>
                  <a:gd name="adj1" fmla="val 57857"/>
                  <a:gd name="adj2" fmla="val 52360"/>
                  <a:gd name="adj3" fmla="val 1666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-dim vector (multipartite state)</a:t>
                </a: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Speech Bubble: Rectangle with Corners Rounded 31">
                <a:extLst>
                  <a:ext uri="{FF2B5EF4-FFF2-40B4-BE49-F238E27FC236}">
                    <a16:creationId xmlns:a16="http://schemas.microsoft.com/office/drawing/2014/main" id="{AD6273A9-7749-42AB-BE9B-CB18B4429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13" y="2858806"/>
                <a:ext cx="5417924" cy="516137"/>
              </a:xfrm>
              <a:prstGeom prst="wedgeRoundRectCallout">
                <a:avLst>
                  <a:gd name="adj1" fmla="val 57857"/>
                  <a:gd name="adj2" fmla="val 52360"/>
                  <a:gd name="adj3" fmla="val 16667"/>
                </a:avLst>
              </a:prstGeom>
              <a:blipFill>
                <a:blip r:embed="rId17"/>
                <a:stretch>
                  <a:fillRect t="-2198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B59E3A-A5F4-466E-9493-AAE1C332ED7C}"/>
                  </a:ext>
                </a:extLst>
              </p:cNvPr>
              <p:cNvSpPr txBox="1"/>
              <p:nvPr/>
            </p:nvSpPr>
            <p:spPr>
              <a:xfrm>
                <a:off x="1984406" y="5123484"/>
                <a:ext cx="2024267" cy="376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00⋯0</m:t>
                        </m:r>
                      </m:e>
                    </m:d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 =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B59E3A-A5F4-466E-9493-AAE1C332E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406" y="5123484"/>
                <a:ext cx="2024267" cy="376834"/>
              </a:xfrm>
              <a:prstGeom prst="rect">
                <a:avLst/>
              </a:prstGeom>
              <a:blipFill>
                <a:blip r:embed="rId18"/>
                <a:stretch>
                  <a:fillRect t="-166129" r="-5120" b="-254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C0AA73-A052-4F84-8B80-9CE0DC3929F2}"/>
                  </a:ext>
                </a:extLst>
              </p:cNvPr>
              <p:cNvSpPr txBox="1"/>
              <p:nvPr/>
            </p:nvSpPr>
            <p:spPr>
              <a:xfrm>
                <a:off x="3564617" y="5124202"/>
                <a:ext cx="3362577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C0AA73-A052-4F84-8B80-9CE0DC392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17" y="5124202"/>
                <a:ext cx="3362577" cy="4062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A3D4F8-0A84-406E-AAF4-13C77EDE858A}"/>
                  </a:ext>
                </a:extLst>
              </p:cNvPr>
              <p:cNvSpPr txBox="1"/>
              <p:nvPr/>
            </p:nvSpPr>
            <p:spPr>
              <a:xfrm>
                <a:off x="6213600" y="4917600"/>
                <a:ext cx="4114273" cy="723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A3D4F8-0A84-406E-AAF4-13C77EDE8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600" y="4917600"/>
                <a:ext cx="4114273" cy="7230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DC5A5-96E2-4983-BC54-7644ADCCF60B}"/>
                  </a:ext>
                </a:extLst>
              </p:cNvPr>
              <p:cNvSpPr txBox="1"/>
              <p:nvPr/>
            </p:nvSpPr>
            <p:spPr>
              <a:xfrm>
                <a:off x="9698197" y="4529507"/>
                <a:ext cx="1385633" cy="1496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DC5A5-96E2-4983-BC54-7644ADCC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197" y="4529507"/>
                <a:ext cx="1385633" cy="149669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4627DD-69A5-4E31-9E38-FCD1DA28E93D}"/>
                  </a:ext>
                </a:extLst>
              </p:cNvPr>
              <p:cNvSpPr txBox="1"/>
              <p:nvPr/>
            </p:nvSpPr>
            <p:spPr>
              <a:xfrm>
                <a:off x="853759" y="5131107"/>
                <a:ext cx="1385633" cy="3888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|0</m:t>
                            </m:r>
                          </m:e>
                        </m:d>
                      </m:e>
                      <m:sup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⊗</m:t>
                        </m:r>
                        <m: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 =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4627DD-69A5-4E31-9E38-FCD1DA28E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59" y="5131107"/>
                <a:ext cx="1385633" cy="388824"/>
              </a:xfrm>
              <a:prstGeom prst="rect">
                <a:avLst/>
              </a:prstGeom>
              <a:blipFill>
                <a:blip r:embed="rId22"/>
                <a:stretch>
                  <a:fillRect t="-18750" r="-2643" b="-46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D00B999B-184C-45FD-AF75-E39A97D50FFE}"/>
              </a:ext>
            </a:extLst>
          </p:cNvPr>
          <p:cNvSpPr/>
          <p:nvPr/>
        </p:nvSpPr>
        <p:spPr>
          <a:xfrm>
            <a:off x="248869" y="5752867"/>
            <a:ext cx="1496499" cy="776805"/>
          </a:xfrm>
          <a:prstGeom prst="wedgeRoundRectCallout">
            <a:avLst>
              <a:gd name="adj1" fmla="val 23093"/>
              <a:gd name="adj2" fmla="val -7424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mbria Math" panose="02040503050406030204" pitchFamily="18" charset="0"/>
                <a:cs typeface="Times New Roman" panose="02020603050405020304" pitchFamily="18" charset="0"/>
              </a:rPr>
              <a:t>Dirac notation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B331C0-5366-4DB1-883A-A5B6A17B935E}"/>
                  </a:ext>
                </a:extLst>
              </p:cNvPr>
              <p:cNvSpPr txBox="1"/>
              <p:nvPr/>
            </p:nvSpPr>
            <p:spPr>
              <a:xfrm>
                <a:off x="7789521" y="4853008"/>
                <a:ext cx="4183046" cy="908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Probabilities: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I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I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I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I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I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I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I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0" lang="en-I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kumimoji="0" lang="en-I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I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B331C0-5366-4DB1-883A-A5B6A17B9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521" y="4853008"/>
                <a:ext cx="4183046" cy="908993"/>
              </a:xfrm>
              <a:prstGeom prst="rect">
                <a:avLst/>
              </a:prstGeom>
              <a:blipFill>
                <a:blip r:embed="rId23"/>
                <a:stretch>
                  <a:fillRect t="-60265" r="-16279" b="-973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428F35-20EE-4F36-B5F7-31D660A6172B}"/>
                  </a:ext>
                </a:extLst>
              </p:cNvPr>
              <p:cNvSpPr txBox="1"/>
              <p:nvPr/>
            </p:nvSpPr>
            <p:spPr>
              <a:xfrm>
                <a:off x="5921110" y="6137403"/>
                <a:ext cx="5821722" cy="508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E0E0E0"/>
                  </a:buClr>
                  <a:buSzPct val="8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0" lang="en-I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</m:e>
                          </m:d>
                        </m:e>
                        <m:sup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⊗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0" lang="en-I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 ⋯ +</m:t>
                      </m:r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𝑛𝑛</m:t>
                          </m:r>
                        </m:sub>
                      </m:sSub>
                      <m:sSup>
                        <m:sSupPr>
                          <m:ctrlP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kumimoji="0" lang="en-I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⊗</m:t>
                          </m:r>
                          <m:r>
                            <a:rPr kumimoji="0" lang="en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428F35-20EE-4F36-B5F7-31D660A6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10" y="6137403"/>
                <a:ext cx="5821722" cy="50826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15B901-DAA5-419B-A6C8-97F2B60E2D49}"/>
              </a:ext>
            </a:extLst>
          </p:cNvPr>
          <p:cNvCxnSpPr>
            <a:cxnSpLocks/>
          </p:cNvCxnSpPr>
          <p:nvPr/>
        </p:nvCxnSpPr>
        <p:spPr>
          <a:xfrm flipV="1">
            <a:off x="11401926" y="4458183"/>
            <a:ext cx="0" cy="1663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1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2" grpId="2" animBg="1"/>
      <p:bldP spid="24" grpId="0" animBg="1"/>
      <p:bldP spid="24" grpId="1" animBg="1"/>
      <p:bldP spid="27" grpId="0"/>
      <p:bldP spid="28" grpId="0"/>
      <p:bldP spid="29" grpId="0"/>
      <p:bldP spid="31" grpId="0"/>
      <p:bldP spid="32" grpId="0" animBg="1"/>
      <p:bldP spid="33" grpId="0"/>
      <p:bldP spid="34" grpId="0"/>
      <p:bldP spid="35" grpId="0"/>
      <p:bldP spid="36" grpId="0"/>
      <p:bldP spid="37" grpId="0"/>
      <p:bldP spid="38" grpId="0" animBg="1"/>
      <p:bldP spid="23" grpId="0" animBg="1"/>
      <p:bldP spid="23" grpId="1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Multiple Qubit Gates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D8AF3-8E67-46C2-9C3B-94610B283EF8}"/>
              </a:ext>
            </a:extLst>
          </p:cNvPr>
          <p:cNvSpPr txBox="1"/>
          <p:nvPr/>
        </p:nvSpPr>
        <p:spPr>
          <a:xfrm>
            <a:off x="381965" y="1274094"/>
            <a:ext cx="1144997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Transforms multipartite quantum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6D4328-2DDD-4E8E-9845-2E03BDE14296}"/>
                  </a:ext>
                </a:extLst>
              </p:cNvPr>
              <p:cNvSpPr txBox="1"/>
              <p:nvPr/>
            </p:nvSpPr>
            <p:spPr>
              <a:xfrm>
                <a:off x="3284622" y="2097723"/>
                <a:ext cx="1774226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6D4328-2DDD-4E8E-9845-2E03BDE1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22" y="2097723"/>
                <a:ext cx="1774226" cy="541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0BF2DB8-1AB5-4B84-AE6B-7D3EEC888183}"/>
              </a:ext>
            </a:extLst>
          </p:cNvPr>
          <p:cNvGrpSpPr/>
          <p:nvPr/>
        </p:nvGrpSpPr>
        <p:grpSpPr>
          <a:xfrm>
            <a:off x="5034784" y="1856771"/>
            <a:ext cx="2007282" cy="1023587"/>
            <a:chOff x="5034784" y="1856771"/>
            <a:chExt cx="2007282" cy="102358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7B2739-026E-4AA0-A343-D023C4031A5B}"/>
                </a:ext>
              </a:extLst>
            </p:cNvPr>
            <p:cNvCxnSpPr/>
            <p:nvPr/>
          </p:nvCxnSpPr>
          <p:spPr>
            <a:xfrm flipV="1">
              <a:off x="5034784" y="2368565"/>
              <a:ext cx="2007282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397D4C-6753-4543-8143-203FD4572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2534" y="1856771"/>
              <a:ext cx="1023587" cy="10235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/>
                <a:t>A</a:t>
              </a:r>
              <a:endParaRPr lang="en-IN" sz="6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D0F5E-7370-4311-BA80-AC56F7A7A6B6}"/>
                  </a:ext>
                </a:extLst>
              </p:cNvPr>
              <p:cNvSpPr txBox="1"/>
              <p:nvPr/>
            </p:nvSpPr>
            <p:spPr>
              <a:xfrm>
                <a:off x="7082889" y="2097720"/>
                <a:ext cx="2003212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2D0F5E-7370-4311-BA80-AC56F7A7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889" y="2097720"/>
                <a:ext cx="2003212" cy="541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01540D-3EB5-4221-B374-1B1E669E47BE}"/>
                  </a:ext>
                </a:extLst>
              </p:cNvPr>
              <p:cNvSpPr txBox="1"/>
              <p:nvPr/>
            </p:nvSpPr>
            <p:spPr>
              <a:xfrm>
                <a:off x="4223083" y="3694767"/>
                <a:ext cx="775039" cy="16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32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IN" sz="32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01540D-3EB5-4221-B374-1B1E669E4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83" y="3694767"/>
                <a:ext cx="775039" cy="1625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9C88E26-3E09-4EEC-B8FD-D8309FEC765E}"/>
              </a:ext>
            </a:extLst>
          </p:cNvPr>
          <p:cNvGrpSpPr/>
          <p:nvPr/>
        </p:nvGrpSpPr>
        <p:grpSpPr>
          <a:xfrm>
            <a:off x="4998123" y="3465847"/>
            <a:ext cx="2007282" cy="2118049"/>
            <a:chOff x="4998123" y="3465847"/>
            <a:chExt cx="2007282" cy="211804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C197A4-BFA8-42BD-86BB-A56463E01C1A}"/>
                </a:ext>
              </a:extLst>
            </p:cNvPr>
            <p:cNvCxnSpPr/>
            <p:nvPr/>
          </p:nvCxnSpPr>
          <p:spPr>
            <a:xfrm flipV="1">
              <a:off x="4998123" y="5037324"/>
              <a:ext cx="2007282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012B5F-B6B3-40E3-B0EA-07CEDFD20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8123" y="3977641"/>
              <a:ext cx="2007282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B881F9-590C-4DF5-A624-B6974902FD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5873" y="3465847"/>
              <a:ext cx="1023587" cy="21180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/>
                <a:t>A</a:t>
              </a:r>
              <a:endParaRPr lang="en-IN" sz="6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C15CA0-D7BA-4A10-9DBC-D3A520143C07}"/>
                  </a:ext>
                </a:extLst>
              </p:cNvPr>
              <p:cNvSpPr txBox="1"/>
              <p:nvPr/>
            </p:nvSpPr>
            <p:spPr>
              <a:xfrm>
                <a:off x="7164607" y="3694766"/>
                <a:ext cx="775039" cy="16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IN" sz="32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IN" sz="32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C15CA0-D7BA-4A10-9DBC-D3A520143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607" y="3694766"/>
                <a:ext cx="775039" cy="1625060"/>
              </a:xfrm>
              <a:prstGeom prst="rect">
                <a:avLst/>
              </a:prstGeom>
              <a:blipFill>
                <a:blip r:embed="rId6"/>
                <a:stretch>
                  <a:fillRect l="-23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BEA2FEE6-7D92-426B-9616-D4A30D31ADC0}"/>
              </a:ext>
            </a:extLst>
          </p:cNvPr>
          <p:cNvSpPr/>
          <p:nvPr/>
        </p:nvSpPr>
        <p:spPr>
          <a:xfrm>
            <a:off x="9086101" y="3760177"/>
            <a:ext cx="2707105" cy="1494237"/>
          </a:xfrm>
          <a:prstGeom prst="wedgeRoundRectCallout">
            <a:avLst>
              <a:gd name="adj1" fmla="val -71573"/>
              <a:gd name="adj2" fmla="val -973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ea typeface="Cambria Math" panose="02040503050406030204" pitchFamily="18" charset="0"/>
                <a:cs typeface="Times New Roman" panose="02020603050405020304" pitchFamily="18" charset="0"/>
              </a:rPr>
              <a:t>Extra outputs for recovery of inputs: </a:t>
            </a:r>
            <a:r>
              <a:rPr lang="en-IN" sz="24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reversibility</a:t>
            </a:r>
            <a:endParaRPr lang="en-IN" sz="2400" i="1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05A22A2B-C88E-4E05-8973-A8F0A716C6F4}"/>
              </a:ext>
            </a:extLst>
          </p:cNvPr>
          <p:cNvSpPr/>
          <p:nvPr/>
        </p:nvSpPr>
        <p:spPr>
          <a:xfrm>
            <a:off x="7939646" y="3753851"/>
            <a:ext cx="326049" cy="1517847"/>
          </a:xfrm>
          <a:prstGeom prst="rightBrace">
            <a:avLst>
              <a:gd name="adj1" fmla="val 9320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54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26" grpId="0"/>
      <p:bldP spid="33" grpId="0"/>
      <p:bldP spid="35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The CNOT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700DC-25DA-4BFF-BAF0-7FA7F2DDEA3A}"/>
              </a:ext>
            </a:extLst>
          </p:cNvPr>
          <p:cNvSpPr txBox="1"/>
          <p:nvPr/>
        </p:nvSpPr>
        <p:spPr>
          <a:xfrm>
            <a:off x="1052734" y="1301352"/>
            <a:ext cx="5953521" cy="9465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Equivalent of the XOR gate in classical computing</a:t>
            </a:r>
          </a:p>
        </p:txBody>
      </p:sp>
      <p:pic>
        <p:nvPicPr>
          <p:cNvPr id="1026" name="Picture 2" descr="Logic Gates">
            <a:extLst>
              <a:ext uri="{FF2B5EF4-FFF2-40B4-BE49-F238E27FC236}">
                <a16:creationId xmlns:a16="http://schemas.microsoft.com/office/drawing/2014/main" id="{0AC3F284-9EE9-4F1D-BF8E-CC661AEFE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67" y="993838"/>
            <a:ext cx="3741505" cy="17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919716-1579-47B0-AAFB-DE7AE277B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2" t="16541" r="3515" b="33104"/>
          <a:stretch/>
        </p:blipFill>
        <p:spPr bwMode="auto">
          <a:xfrm>
            <a:off x="8251371" y="3553049"/>
            <a:ext cx="1939438" cy="17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CE4D43-F473-45ED-AA6F-667F1193C93D}"/>
                  </a:ext>
                </a:extLst>
              </p:cNvPr>
              <p:cNvSpPr txBox="1"/>
              <p:nvPr/>
            </p:nvSpPr>
            <p:spPr>
              <a:xfrm>
                <a:off x="7456717" y="4523965"/>
                <a:ext cx="810887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CE4D43-F473-45ED-AA6F-667F1193C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17" y="4523965"/>
                <a:ext cx="810887" cy="5416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858C5D-6D75-4F0D-9B18-146916FA2240}"/>
                  </a:ext>
                </a:extLst>
              </p:cNvPr>
              <p:cNvSpPr txBox="1"/>
              <p:nvPr/>
            </p:nvSpPr>
            <p:spPr>
              <a:xfrm>
                <a:off x="7456717" y="3599749"/>
                <a:ext cx="820908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858C5D-6D75-4F0D-9B18-146916FA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17" y="3599749"/>
                <a:ext cx="820908" cy="5416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EAD4D7-5884-4B15-9494-B1D7D4EC2CA2}"/>
                  </a:ext>
                </a:extLst>
              </p:cNvPr>
              <p:cNvSpPr txBox="1"/>
              <p:nvPr/>
            </p:nvSpPr>
            <p:spPr>
              <a:xfrm>
                <a:off x="10201693" y="3599749"/>
                <a:ext cx="820908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EAD4D7-5884-4B15-9494-B1D7D4EC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693" y="3599749"/>
                <a:ext cx="820908" cy="5416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8BFDB2-9D41-416D-B2CC-95A91576DE61}"/>
                  </a:ext>
                </a:extLst>
              </p:cNvPr>
              <p:cNvSpPr txBox="1"/>
              <p:nvPr/>
            </p:nvSpPr>
            <p:spPr>
              <a:xfrm>
                <a:off x="10201693" y="4523965"/>
                <a:ext cx="1774226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8BFDB2-9D41-416D-B2CC-95A91576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693" y="4523965"/>
                <a:ext cx="1774226" cy="5416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1A6381-E3B3-4457-808D-078C91F6E89C}"/>
                  </a:ext>
                </a:extLst>
              </p:cNvPr>
              <p:cNvSpPr txBox="1"/>
              <p:nvPr/>
            </p:nvSpPr>
            <p:spPr>
              <a:xfrm>
                <a:off x="70047" y="2664175"/>
                <a:ext cx="3381541" cy="1496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𝐶𝑁𝑂𝑇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1  0  0  0</m:t>
                              </m:r>
                            </m:e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1  0  0</m:t>
                              </m:r>
                            </m:e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0  0  1</m:t>
                              </m:r>
                            </m:e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0  1 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1A6381-E3B3-4457-808D-078C91F6E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7" y="2664175"/>
                <a:ext cx="3381541" cy="14966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D356D-6FAE-47B6-8D1E-7BBC66B3EF1F}"/>
                  </a:ext>
                </a:extLst>
              </p:cNvPr>
              <p:cNvSpPr txBox="1"/>
              <p:nvPr/>
            </p:nvSpPr>
            <p:spPr>
              <a:xfrm>
                <a:off x="114408" y="4321265"/>
                <a:ext cx="3337180" cy="8031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d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0|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D356D-6FAE-47B6-8D1E-7BBC66B3E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8" y="4321265"/>
                <a:ext cx="3337180" cy="8031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24E0C042-247D-461C-BD3C-AC563F7CFD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866307"/>
                  </p:ext>
                </p:extLst>
              </p:nvPr>
            </p:nvGraphicFramePr>
            <p:xfrm>
              <a:off x="4160991" y="2697134"/>
              <a:ext cx="2586322" cy="2426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3161">
                      <a:extLst>
                        <a:ext uri="{9D8B030D-6E8A-4147-A177-3AD203B41FA5}">
                          <a16:colId xmlns:a16="http://schemas.microsoft.com/office/drawing/2014/main" val="2239199996"/>
                        </a:ext>
                      </a:extLst>
                    </a:gridCol>
                    <a:gridCol w="1293161">
                      <a:extLst>
                        <a:ext uri="{9D8B030D-6E8A-4147-A177-3AD203B41FA5}">
                          <a16:colId xmlns:a16="http://schemas.microsoft.com/office/drawing/2014/main" val="675958169"/>
                        </a:ext>
                      </a:extLst>
                    </a:gridCol>
                  </a:tblGrid>
                  <a:tr h="4852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I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n-I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I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n-I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>
                              <a:solidFill>
                                <a:schemeClr val="tx1"/>
                              </a:solidFill>
                            </a:rPr>
                            <a:t>Output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7597162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6856007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7610284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4716756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9641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24E0C042-247D-461C-BD3C-AC563F7CFD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866307"/>
                  </p:ext>
                </p:extLst>
              </p:nvPr>
            </p:nvGraphicFramePr>
            <p:xfrm>
              <a:off x="4160991" y="2697134"/>
              <a:ext cx="2586322" cy="2426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3161">
                      <a:extLst>
                        <a:ext uri="{9D8B030D-6E8A-4147-A177-3AD203B41FA5}">
                          <a16:colId xmlns:a16="http://schemas.microsoft.com/office/drawing/2014/main" val="2239199996"/>
                        </a:ext>
                      </a:extLst>
                    </a:gridCol>
                    <a:gridCol w="1293161">
                      <a:extLst>
                        <a:ext uri="{9D8B030D-6E8A-4147-A177-3AD203B41FA5}">
                          <a16:colId xmlns:a16="http://schemas.microsoft.com/office/drawing/2014/main" val="675958169"/>
                        </a:ext>
                      </a:extLst>
                    </a:gridCol>
                  </a:tblGrid>
                  <a:tr h="485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69" t="-120000" r="-100469" b="-58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>
                              <a:solidFill>
                                <a:schemeClr val="tx1"/>
                              </a:solidFill>
                            </a:rPr>
                            <a:t>Output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7597162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69" t="-220000" r="-100469" b="-48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943" t="-220000" r="-943" b="-48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856007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69" t="-324051" r="-100469" b="-387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943" t="-324051" r="-943" b="-3873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7610284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69" t="-418750" r="-100469" b="-28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943" t="-418750" r="-943" b="-28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716756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69" t="-518750" r="-100469" b="-18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0943" t="-518750" r="-943" b="-18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6416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5054D7F4-3113-4364-ADA5-6094C93FBFDA}"/>
              </a:ext>
            </a:extLst>
          </p:cNvPr>
          <p:cNvSpPr/>
          <p:nvPr/>
        </p:nvSpPr>
        <p:spPr>
          <a:xfrm>
            <a:off x="85073" y="2247944"/>
            <a:ext cx="1935322" cy="449190"/>
          </a:xfrm>
          <a:prstGeom prst="wedgeRoundRectCallout">
            <a:avLst>
              <a:gd name="adj1" fmla="val -15888"/>
              <a:gd name="adj2" fmla="val 175936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Controlled NOT</a:t>
            </a:r>
            <a:endParaRPr lang="en-IN" sz="2000" i="1" dirty="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A959CBE-3A6F-4EA2-9272-44446A77B673}"/>
              </a:ext>
            </a:extLst>
          </p:cNvPr>
          <p:cNvSpPr/>
          <p:nvPr/>
        </p:nvSpPr>
        <p:spPr>
          <a:xfrm>
            <a:off x="9153484" y="2989218"/>
            <a:ext cx="1935322" cy="449190"/>
          </a:xfrm>
          <a:prstGeom prst="wedgeRoundRectCallout">
            <a:avLst>
              <a:gd name="adj1" fmla="val -45699"/>
              <a:gd name="adj2" fmla="val 98387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Control qubit</a:t>
            </a:r>
            <a:endParaRPr lang="en-IN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peech Bubble: Rectangle with Corners Rounded 22">
                <a:extLst>
                  <a:ext uri="{FF2B5EF4-FFF2-40B4-BE49-F238E27FC236}">
                    <a16:creationId xmlns:a16="http://schemas.microsoft.com/office/drawing/2014/main" id="{1E621FF2-5DA2-44D8-BEAC-225DF239754C}"/>
                  </a:ext>
                </a:extLst>
              </p:cNvPr>
              <p:cNvSpPr/>
              <p:nvPr/>
            </p:nvSpPr>
            <p:spPr>
              <a:xfrm>
                <a:off x="8507037" y="5753540"/>
                <a:ext cx="2586322" cy="714101"/>
              </a:xfrm>
              <a:prstGeom prst="wedgeRoundRectCallout">
                <a:avLst>
                  <a:gd name="adj1" fmla="val -25013"/>
                  <a:gd name="adj2" fmla="val -135472"/>
                  <a:gd name="adj3" fmla="val 1666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Computes a NOT if control qubit is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I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IN" sz="2000" i="1" dirty="0"/>
              </a:p>
            </p:txBody>
          </p:sp>
        </mc:Choice>
        <mc:Fallback xmlns="">
          <p:sp>
            <p:nvSpPr>
              <p:cNvPr id="23" name="Speech Bubble: Rectangle with Corners Rounded 22">
                <a:extLst>
                  <a:ext uri="{FF2B5EF4-FFF2-40B4-BE49-F238E27FC236}">
                    <a16:creationId xmlns:a16="http://schemas.microsoft.com/office/drawing/2014/main" id="{1E621FF2-5DA2-44D8-BEAC-225DF2397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037" y="5753540"/>
                <a:ext cx="2586322" cy="714101"/>
              </a:xfrm>
              <a:prstGeom prst="wedgeRoundRectCallout">
                <a:avLst>
                  <a:gd name="adj1" fmla="val -25013"/>
                  <a:gd name="adj2" fmla="val -135472"/>
                  <a:gd name="adj3" fmla="val 16667"/>
                </a:avLst>
              </a:prstGeom>
              <a:blipFill>
                <a:blip r:embed="rId12"/>
                <a:stretch>
                  <a:fillRect r="-10798" b="-5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7B6D0B-57A2-4957-B951-2CFE561A3BC9}"/>
                  </a:ext>
                </a:extLst>
              </p:cNvPr>
              <p:cNvSpPr txBox="1"/>
              <p:nvPr/>
            </p:nvSpPr>
            <p:spPr>
              <a:xfrm>
                <a:off x="70047" y="5753540"/>
                <a:ext cx="2208008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𝐶𝑁𝑂𝑇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|00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7B6D0B-57A2-4957-B951-2CFE561A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7" y="5753540"/>
                <a:ext cx="2208008" cy="4062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87DFA1-DC80-49F3-A826-E66474162B17}"/>
                  </a:ext>
                </a:extLst>
              </p:cNvPr>
              <p:cNvSpPr txBox="1"/>
              <p:nvPr/>
            </p:nvSpPr>
            <p:spPr>
              <a:xfrm>
                <a:off x="1926322" y="5123199"/>
                <a:ext cx="2319920" cy="1496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1  0  0  0</m:t>
                              </m:r>
                            </m:e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1  0  0</m:t>
                              </m:r>
                            </m:e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0  0  1</m:t>
                              </m:r>
                            </m:e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0  1  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87DFA1-DC80-49F3-A826-E66474162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322" y="5123199"/>
                <a:ext cx="2319920" cy="14966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1F48AA-87ED-4352-B5CC-744066CA69CE}"/>
                  </a:ext>
                </a:extLst>
              </p:cNvPr>
              <p:cNvSpPr txBox="1"/>
              <p:nvPr/>
            </p:nvSpPr>
            <p:spPr>
              <a:xfrm>
                <a:off x="4240367" y="5134117"/>
                <a:ext cx="908575" cy="1496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1F48AA-87ED-4352-B5CC-744066CA6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367" y="5134117"/>
                <a:ext cx="908575" cy="14966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8FE903-555A-40C1-BB28-1A2C7B107A2D}"/>
                  </a:ext>
                </a:extLst>
              </p:cNvPr>
              <p:cNvSpPr txBox="1"/>
              <p:nvPr/>
            </p:nvSpPr>
            <p:spPr>
              <a:xfrm>
                <a:off x="5145852" y="5753540"/>
                <a:ext cx="908575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|00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8FE903-555A-40C1-BB28-1A2C7B107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52" y="5753540"/>
                <a:ext cx="908575" cy="4062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0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9" grpId="0"/>
      <p:bldP spid="21" grpId="0" animBg="1"/>
      <p:bldP spid="22" grpId="0" animBg="1"/>
      <p:bldP spid="23" grpId="0" animBg="1"/>
      <p:bldP spid="24" grpId="0"/>
      <p:bldP spid="26" grpId="0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6EE75-C64B-BEBF-4E91-DB81CDC8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107D60-DDE5-6618-7FBC-D710C43B0DFA}"/>
                  </a:ext>
                </a:extLst>
              </p:cNvPr>
              <p:cNvSpPr txBox="1"/>
              <p:nvPr/>
            </p:nvSpPr>
            <p:spPr>
              <a:xfrm>
                <a:off x="748000" y="2140918"/>
                <a:ext cx="4449046" cy="6338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107D60-DDE5-6618-7FBC-D710C43B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00" y="2140918"/>
                <a:ext cx="4449046" cy="633828"/>
              </a:xfrm>
              <a:prstGeom prst="rect">
                <a:avLst/>
              </a:prstGeom>
              <a:blipFill>
                <a:blip r:embed="rId3"/>
                <a:stretch>
                  <a:fillRect l="-2279" t="-47059" b="-10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16B5FC-A2FB-E1C3-94E8-2FF87B1FD7C1}"/>
              </a:ext>
            </a:extLst>
          </p:cNvPr>
          <p:cNvSpPr txBox="1"/>
          <p:nvPr/>
        </p:nvSpPr>
        <p:spPr>
          <a:xfrm>
            <a:off x="5802371" y="1931946"/>
            <a:ext cx="5858923" cy="652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0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Correlated State</a:t>
            </a:r>
            <a:r>
              <a:rPr lang="en-IN" sz="2000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: state that cannot be expressed as a tensor product of two states</a:t>
            </a:r>
            <a:endParaRPr lang="en-IN" sz="2000" i="1" dirty="0">
              <a:latin typeface="Times New Roman" panose="02020603050405020304" pitchFamily="18" charset="0"/>
              <a:ea typeface="IBM Plex Sans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E0706-9CCA-D37B-37AE-A05AF67DC3DB}"/>
              </a:ext>
            </a:extLst>
          </p:cNvPr>
          <p:cNvSpPr txBox="1"/>
          <p:nvPr/>
        </p:nvSpPr>
        <p:spPr>
          <a:xfrm>
            <a:off x="6021012" y="4182884"/>
            <a:ext cx="5012748" cy="313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0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Entangled States</a:t>
            </a:r>
            <a:r>
              <a:rPr lang="en-IN" sz="2000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: subset of correlated states</a:t>
            </a:r>
            <a:endParaRPr lang="en-IN" sz="2000" i="1" dirty="0">
              <a:latin typeface="Times New Roman" panose="02020603050405020304" pitchFamily="18" charset="0"/>
              <a:ea typeface="IBM Plex Sans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94EAF0-4ABC-542E-656C-C30CCE2D090F}"/>
                  </a:ext>
                </a:extLst>
              </p:cNvPr>
              <p:cNvSpPr txBox="1"/>
              <p:nvPr/>
            </p:nvSpPr>
            <p:spPr>
              <a:xfrm>
                <a:off x="748000" y="4023453"/>
                <a:ext cx="3891673" cy="699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94EAF0-4ABC-542E-656C-C30CCE2D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00" y="4023453"/>
                <a:ext cx="3891673" cy="699359"/>
              </a:xfrm>
              <a:prstGeom prst="rect">
                <a:avLst/>
              </a:prstGeom>
              <a:blipFill>
                <a:blip r:embed="rId4"/>
                <a:stretch>
                  <a:fillRect l="-326" t="-41071" b="-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397BEF25-0009-EB6B-12D1-584C1484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 – correlated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C25978-0861-4E23-D8E2-C6301B87A712}"/>
                  </a:ext>
                </a:extLst>
              </p:cNvPr>
              <p:cNvSpPr txBox="1"/>
              <p:nvPr/>
            </p:nvSpPr>
            <p:spPr>
              <a:xfrm>
                <a:off x="635206" y="1487841"/>
                <a:ext cx="73639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C25978-0861-4E23-D8E2-C6301B87A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06" y="1487841"/>
                <a:ext cx="736394" cy="338554"/>
              </a:xfrm>
              <a:prstGeom prst="rect">
                <a:avLst/>
              </a:prstGeom>
              <a:blipFill>
                <a:blip r:embed="rId5"/>
                <a:stretch>
                  <a:fillRect l="-15000" t="-148148" r="-11667" b="-2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34168D-418E-3689-B041-00A0BEEF1CE9}"/>
                  </a:ext>
                </a:extLst>
              </p:cNvPr>
              <p:cNvSpPr txBox="1"/>
              <p:nvPr/>
            </p:nvSpPr>
            <p:spPr>
              <a:xfrm>
                <a:off x="1229359" y="1490042"/>
                <a:ext cx="2028237" cy="31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0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= </a:t>
                </a:r>
                <a:r>
                  <a:rPr lang="en-I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d>
                      <m:dPr>
                        <m:begChr m:val=""/>
                        <m:endChr m:val="⟩"/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|1</m:t>
                        </m:r>
                      </m:e>
                    </m:d>
                  </m:oMath>
                </a14:m>
                <a:endParaRPr lang="en-IN" sz="2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34168D-418E-3689-B041-00A0BEEF1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59" y="1490042"/>
                <a:ext cx="2028237" cy="319959"/>
              </a:xfrm>
              <a:prstGeom prst="rect">
                <a:avLst/>
              </a:prstGeom>
              <a:blipFill>
                <a:blip r:embed="rId6"/>
                <a:stretch>
                  <a:fillRect l="-7453" t="-153846" b="-2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1487B-4A6E-ADA3-94C5-C941408ACFF7}"/>
                  </a:ext>
                </a:extLst>
              </p:cNvPr>
              <p:cNvSpPr txBox="1"/>
              <p:nvPr/>
            </p:nvSpPr>
            <p:spPr>
              <a:xfrm>
                <a:off x="1070197" y="2939507"/>
                <a:ext cx="5262880" cy="699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⊗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|0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1487B-4A6E-ADA3-94C5-C941408A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97" y="2939507"/>
                <a:ext cx="5262880" cy="699359"/>
              </a:xfrm>
              <a:prstGeom prst="rect">
                <a:avLst/>
              </a:prstGeom>
              <a:blipFill>
                <a:blip r:embed="rId7"/>
                <a:stretch>
                  <a:fillRect l="-964" t="-41071" b="-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C53B83-D78D-AE2B-534D-34AC2AF47248}"/>
              </a:ext>
            </a:extLst>
          </p:cNvPr>
          <p:cNvCxnSpPr/>
          <p:nvPr/>
        </p:nvCxnSpPr>
        <p:spPr>
          <a:xfrm>
            <a:off x="280416" y="3881120"/>
            <a:ext cx="10611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BF6E1D-B6A8-A97E-1D7F-758E0F7687B9}"/>
                  </a:ext>
                </a:extLst>
              </p:cNvPr>
              <p:cNvSpPr txBox="1"/>
              <p:nvPr/>
            </p:nvSpPr>
            <p:spPr>
              <a:xfrm>
                <a:off x="822566" y="4745240"/>
                <a:ext cx="3891673" cy="2098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BF6E1D-B6A8-A97E-1D7F-758E0F768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66" y="4745240"/>
                <a:ext cx="3891673" cy="2098075"/>
              </a:xfrm>
              <a:prstGeom prst="rect">
                <a:avLst/>
              </a:prstGeom>
              <a:blipFill>
                <a:blip r:embed="rId8"/>
                <a:stretch>
                  <a:fillRect t="-13772" b="-28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98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7" grpId="0"/>
      <p:bldP spid="8" grpId="0"/>
      <p:bldP spid="10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Entanglement: Bell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59E538-6FD7-43FF-8403-5FA673C4881E}"/>
                  </a:ext>
                </a:extLst>
              </p:cNvPr>
              <p:cNvSpPr txBox="1"/>
              <p:nvPr/>
            </p:nvSpPr>
            <p:spPr>
              <a:xfrm>
                <a:off x="238397" y="1378068"/>
                <a:ext cx="11714291" cy="439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Entangled state is a pure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that cannot be expressed as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⊗</m:t>
                    </m:r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59E538-6FD7-43FF-8403-5FA673C48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97" y="1378068"/>
                <a:ext cx="11714291" cy="439608"/>
              </a:xfrm>
              <a:prstGeom prst="rect">
                <a:avLst/>
              </a:prstGeom>
              <a:blipFill>
                <a:blip r:embed="rId3"/>
                <a:stretch>
                  <a:fillRect t="-22222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86665DF-FACF-40E6-BD05-5FEEA039F77D}"/>
              </a:ext>
            </a:extLst>
          </p:cNvPr>
          <p:cNvSpPr txBox="1"/>
          <p:nvPr/>
        </p:nvSpPr>
        <p:spPr>
          <a:xfrm>
            <a:off x="238397" y="2075352"/>
            <a:ext cx="11714291" cy="439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8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Bell States</a:t>
            </a:r>
            <a:r>
              <a:rPr lang="en-IN" sz="2800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: four 2-qubit states that are maximally 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F7DBE1-3E4C-43EF-BF03-796A105B9424}"/>
                  </a:ext>
                </a:extLst>
              </p:cNvPr>
              <p:cNvSpPr txBox="1"/>
              <p:nvPr/>
            </p:nvSpPr>
            <p:spPr>
              <a:xfrm>
                <a:off x="500218" y="2645011"/>
                <a:ext cx="4358385" cy="978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00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F7DBE1-3E4C-43EF-BF03-796A105B9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8" y="2645011"/>
                <a:ext cx="4358385" cy="978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76684-2C32-46D9-B35E-4544CCD42BC6}"/>
                  </a:ext>
                </a:extLst>
              </p:cNvPr>
              <p:cNvSpPr txBox="1"/>
              <p:nvPr/>
            </p:nvSpPr>
            <p:spPr>
              <a:xfrm>
                <a:off x="500217" y="3555757"/>
                <a:ext cx="4358385" cy="978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76684-2C32-46D9-B35E-4544CCD42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7" y="3555757"/>
                <a:ext cx="4358385" cy="9789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6AA4-FF1C-483A-861C-57436FB6478A}"/>
                  </a:ext>
                </a:extLst>
              </p:cNvPr>
              <p:cNvSpPr txBox="1"/>
              <p:nvPr/>
            </p:nvSpPr>
            <p:spPr>
              <a:xfrm>
                <a:off x="500217" y="4522009"/>
                <a:ext cx="4358385" cy="978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5B6AA4-FF1C-483A-861C-57436FB6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7" y="4522009"/>
                <a:ext cx="4358385" cy="9789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23359D-423A-4A23-8FAB-E94B1F62EA6C}"/>
                  </a:ext>
                </a:extLst>
              </p:cNvPr>
              <p:cNvSpPr txBox="1"/>
              <p:nvPr/>
            </p:nvSpPr>
            <p:spPr>
              <a:xfrm>
                <a:off x="500217" y="5541939"/>
                <a:ext cx="4358385" cy="978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23359D-423A-4A23-8FAB-E94B1F62E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7" y="5541939"/>
                <a:ext cx="4358385" cy="9789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309AA28-D48E-4E50-A0C7-F8C8874D901F}"/>
                  </a:ext>
                </a:extLst>
              </p:cNvPr>
              <p:cNvSpPr/>
              <p:nvPr/>
            </p:nvSpPr>
            <p:spPr>
              <a:xfrm>
                <a:off x="5811923" y="2852364"/>
                <a:ext cx="5879859" cy="564280"/>
              </a:xfrm>
              <a:prstGeom prst="wedgeRoundRectCallout">
                <a:avLst>
                  <a:gd name="adj1" fmla="val -69913"/>
                  <a:gd name="adj2" fmla="val 10789"/>
                  <a:gd name="adj3" fmla="val 1666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Measurement collapses state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00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309AA28-D48E-4E50-A0C7-F8C8874D9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3" y="2852364"/>
                <a:ext cx="5879859" cy="564280"/>
              </a:xfrm>
              <a:prstGeom prst="wedgeRoundRectCallout">
                <a:avLst>
                  <a:gd name="adj1" fmla="val -69913"/>
                  <a:gd name="adj2" fmla="val 10789"/>
                  <a:gd name="adj3" fmla="val 16667"/>
                </a:avLst>
              </a:prstGeom>
              <a:blipFill>
                <a:blip r:embed="rId8"/>
                <a:stretch>
                  <a:fillRect t="-94681" r="-7798" b="-1489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DDCE32E-A6AA-4CBE-A987-D90689B2D943}"/>
              </a:ext>
            </a:extLst>
          </p:cNvPr>
          <p:cNvSpPr/>
          <p:nvPr/>
        </p:nvSpPr>
        <p:spPr>
          <a:xfrm>
            <a:off x="5811923" y="3549209"/>
            <a:ext cx="5879859" cy="831721"/>
          </a:xfrm>
          <a:prstGeom prst="wedgeRoundRectCallout">
            <a:avLst>
              <a:gd name="adj1" fmla="val -73163"/>
              <a:gd name="adj2" fmla="val -58129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ea typeface="Cambria Math" panose="02040503050406030204" pitchFamily="18" charset="0"/>
                <a:cs typeface="Times New Roman" panose="02020603050405020304" pitchFamily="18" charset="0"/>
              </a:rPr>
              <a:t>If we measure the first qubit, we automatically know the state of the second</a:t>
            </a:r>
            <a:endParaRPr lang="en-IN" sz="2400" i="1" dirty="0"/>
          </a:p>
        </p:txBody>
      </p:sp>
    </p:spTree>
    <p:extLst>
      <p:ext uri="{BB962C8B-B14F-4D97-AF65-F5344CB8AC3E}">
        <p14:creationId xmlns:p14="http://schemas.microsoft.com/office/powerpoint/2010/main" val="204229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243F30BC-383C-4A98-AE90-B5B336F4A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4" b="38436"/>
          <a:stretch/>
        </p:blipFill>
        <p:spPr bwMode="auto">
          <a:xfrm>
            <a:off x="6215614" y="691361"/>
            <a:ext cx="3441734" cy="240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Entanglement: Bell State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9">
                <a:extLst>
                  <a:ext uri="{FF2B5EF4-FFF2-40B4-BE49-F238E27FC236}">
                    <a16:creationId xmlns:a16="http://schemas.microsoft.com/office/drawing/2014/main" id="{A7D1F960-E1C9-4341-9B89-E3D8E06798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842634"/>
                  </p:ext>
                </p:extLst>
              </p:nvPr>
            </p:nvGraphicFramePr>
            <p:xfrm>
              <a:off x="596071" y="1518001"/>
              <a:ext cx="3795654" cy="42649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9749">
                      <a:extLst>
                        <a:ext uri="{9D8B030D-6E8A-4147-A177-3AD203B41FA5}">
                          <a16:colId xmlns:a16="http://schemas.microsoft.com/office/drawing/2014/main" val="2239199996"/>
                        </a:ext>
                      </a:extLst>
                    </a:gridCol>
                    <a:gridCol w="2715905">
                      <a:extLst>
                        <a:ext uri="{9D8B030D-6E8A-4147-A177-3AD203B41FA5}">
                          <a16:colId xmlns:a16="http://schemas.microsoft.com/office/drawing/2014/main" val="675958169"/>
                        </a:ext>
                      </a:extLst>
                    </a:gridCol>
                  </a:tblGrid>
                  <a:tr h="4852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Input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>
                              <a:solidFill>
                                <a:schemeClr val="tx1"/>
                              </a:solidFill>
                            </a:rPr>
                            <a:t>Output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IN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IN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7597162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>
                            <a:latin typeface="Times New Roman" panose="02020603050405020304" pitchFamily="18" charset="0"/>
                            <a:ea typeface="IBM Plex Sans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6856007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>
                            <a:latin typeface="Times New Roman" panose="02020603050405020304" pitchFamily="18" charset="0"/>
                            <a:ea typeface="IBM Plex Sans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7610284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>
                            <a:latin typeface="Times New Roman" panose="02020603050405020304" pitchFamily="18" charset="0"/>
                            <a:ea typeface="IBM Plex Sans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4716756"/>
                      </a:ext>
                    </a:extLst>
                  </a:tr>
                  <a:tr h="4852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>
                            <a:latin typeface="Times New Roman" panose="02020603050405020304" pitchFamily="18" charset="0"/>
                            <a:ea typeface="IBM Plex Sans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9641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9">
                <a:extLst>
                  <a:ext uri="{FF2B5EF4-FFF2-40B4-BE49-F238E27FC236}">
                    <a16:creationId xmlns:a16="http://schemas.microsoft.com/office/drawing/2014/main" id="{A7D1F960-E1C9-4341-9B89-E3D8E06798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842634"/>
                  </p:ext>
                </p:extLst>
              </p:nvPr>
            </p:nvGraphicFramePr>
            <p:xfrm>
              <a:off x="596071" y="1518001"/>
              <a:ext cx="3795654" cy="42649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9749">
                      <a:extLst>
                        <a:ext uri="{9D8B030D-6E8A-4147-A177-3AD203B41FA5}">
                          <a16:colId xmlns:a16="http://schemas.microsoft.com/office/drawing/2014/main" val="2239199996"/>
                        </a:ext>
                      </a:extLst>
                    </a:gridCol>
                    <a:gridCol w="2715905">
                      <a:extLst>
                        <a:ext uri="{9D8B030D-6E8A-4147-A177-3AD203B41FA5}">
                          <a16:colId xmlns:a16="http://schemas.microsoft.com/office/drawing/2014/main" val="675958169"/>
                        </a:ext>
                      </a:extLst>
                    </a:gridCol>
                  </a:tblGrid>
                  <a:tr h="876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2" t="-24306" r="-251685" b="-467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35" t="-24306" r="-448" b="-467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7597162"/>
                      </a:ext>
                    </a:extLst>
                  </a:tr>
                  <a:tr h="847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2" t="-128777" r="-251685" b="-38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35" t="-128777" r="-448" b="-384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856007"/>
                      </a:ext>
                    </a:extLst>
                  </a:tr>
                  <a:tr h="847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2" t="-228777" r="-251685" b="-28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35" t="-228777" r="-448" b="-284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7610284"/>
                      </a:ext>
                    </a:extLst>
                  </a:tr>
                  <a:tr h="847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2" t="-328777" r="-251685" b="-18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35" t="-328777" r="-448" b="-184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716756"/>
                      </a:ext>
                    </a:extLst>
                  </a:tr>
                  <a:tr h="847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2" t="-428777" r="-251685" b="-8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35" t="-428777" r="-448" b="-84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6416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25580-D082-413E-883A-2AAF1E8D2194}"/>
                  </a:ext>
                </a:extLst>
              </p:cNvPr>
              <p:cNvSpPr txBox="1"/>
              <p:nvPr/>
            </p:nvSpPr>
            <p:spPr>
              <a:xfrm>
                <a:off x="5726529" y="2422741"/>
                <a:ext cx="810887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025580-D082-413E-883A-2AAF1E8D2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29" y="2422741"/>
                <a:ext cx="810887" cy="5416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D164F1-39E7-484B-9769-C657E7CB2B6F}"/>
                  </a:ext>
                </a:extLst>
              </p:cNvPr>
              <p:cNvSpPr txBox="1"/>
              <p:nvPr/>
            </p:nvSpPr>
            <p:spPr>
              <a:xfrm>
                <a:off x="5726529" y="1389341"/>
                <a:ext cx="820908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D164F1-39E7-484B-9769-C657E7CB2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29" y="1389341"/>
                <a:ext cx="820908" cy="5416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30574-300C-4C4A-A373-8CAB7A621A10}"/>
                  </a:ext>
                </a:extLst>
              </p:cNvPr>
              <p:cNvSpPr txBox="1"/>
              <p:nvPr/>
            </p:nvSpPr>
            <p:spPr>
              <a:xfrm>
                <a:off x="10015969" y="1870563"/>
                <a:ext cx="820908" cy="621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B30574-300C-4C4A-A373-8CAB7A621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969" y="1870563"/>
                <a:ext cx="820908" cy="621452"/>
              </a:xfrm>
              <a:prstGeom prst="rect">
                <a:avLst/>
              </a:prstGeom>
              <a:blipFill>
                <a:blip r:embed="rId7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49CC0FA8-E171-4607-A891-401577097C0A}"/>
              </a:ext>
            </a:extLst>
          </p:cNvPr>
          <p:cNvSpPr/>
          <p:nvPr/>
        </p:nvSpPr>
        <p:spPr>
          <a:xfrm>
            <a:off x="9444314" y="1471698"/>
            <a:ext cx="279481" cy="1436751"/>
          </a:xfrm>
          <a:prstGeom prst="rightBrace">
            <a:avLst>
              <a:gd name="adj1" fmla="val 9320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F76260-CA7E-49EE-A792-8B0B1F3F795C}"/>
                  </a:ext>
                </a:extLst>
              </p:cNvPr>
              <p:cNvSpPr txBox="1"/>
              <p:nvPr/>
            </p:nvSpPr>
            <p:spPr>
              <a:xfrm>
                <a:off x="5546578" y="3329061"/>
                <a:ext cx="1202446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|10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F76260-CA7E-49EE-A792-8B0B1F3F7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578" y="3329061"/>
                <a:ext cx="1202446" cy="4062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E02F27-E118-4BCD-B5D6-ED3E63C18D5F}"/>
              </a:ext>
            </a:extLst>
          </p:cNvPr>
          <p:cNvCxnSpPr>
            <a:cxnSpLocks/>
          </p:cNvCxnSpPr>
          <p:nvPr/>
        </p:nvCxnSpPr>
        <p:spPr>
          <a:xfrm>
            <a:off x="7850466" y="1040506"/>
            <a:ext cx="0" cy="2288555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15A175-076D-4734-8BD1-B4DF7F28EDE9}"/>
                  </a:ext>
                </a:extLst>
              </p:cNvPr>
              <p:cNvSpPr txBox="1"/>
              <p:nvPr/>
            </p:nvSpPr>
            <p:spPr>
              <a:xfrm>
                <a:off x="6848901" y="3148563"/>
                <a:ext cx="2258291" cy="5984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|1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d>
                      <m:dPr>
                        <m:begChr m:val=""/>
                        <m:endChr m:val="⟩"/>
                        <m:ctrlP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</m:oMath>
                </a14:m>
                <a:endParaRPr lang="en-IN" sz="24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15A175-076D-4734-8BD1-B4DF7F28E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901" y="3148563"/>
                <a:ext cx="2258291" cy="5984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8E4C96-32EB-4A94-8D19-CF22E18E5CC7}"/>
                  </a:ext>
                </a:extLst>
              </p:cNvPr>
              <p:cNvSpPr txBox="1"/>
              <p:nvPr/>
            </p:nvSpPr>
            <p:spPr>
              <a:xfrm>
                <a:off x="6537417" y="3810598"/>
                <a:ext cx="2569776" cy="5984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|1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8E4C96-32EB-4A94-8D19-CF22E18E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17" y="3810598"/>
                <a:ext cx="2569776" cy="598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F0592-A4CB-4214-BADB-81E33B23A6F1}"/>
                  </a:ext>
                </a:extLst>
              </p:cNvPr>
              <p:cNvSpPr txBox="1"/>
              <p:nvPr/>
            </p:nvSpPr>
            <p:spPr>
              <a:xfrm>
                <a:off x="9141535" y="3477071"/>
                <a:ext cx="2569776" cy="5984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  <m:r>
                          <a:rPr lang="en-I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|1</m:t>
                        </m:r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F0592-A4CB-4214-BADB-81E33B23A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535" y="3477071"/>
                <a:ext cx="2569776" cy="5984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FF0879-1D2D-4B81-BE5E-C7DBA2C160F3}"/>
                  </a:ext>
                </a:extLst>
              </p:cNvPr>
              <p:cNvSpPr txBox="1"/>
              <p:nvPr/>
            </p:nvSpPr>
            <p:spPr>
              <a:xfrm>
                <a:off x="5184230" y="4528831"/>
                <a:ext cx="6464688" cy="20334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IN" sz="2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Bell Measurement is the reverse problem: given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find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IN" sz="28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IN" sz="28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IN" sz="28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IN" sz="2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Use circuit in reverse: CNOT followed by H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FF0879-1D2D-4B81-BE5E-C7DBA2C16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30" y="4528831"/>
                <a:ext cx="6464688" cy="2033495"/>
              </a:xfrm>
              <a:prstGeom prst="rect">
                <a:avLst/>
              </a:prstGeom>
              <a:blipFill>
                <a:blip r:embed="rId12"/>
                <a:stretch>
                  <a:fillRect l="-2070" r="-2070" b="-417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8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3" grpId="0"/>
      <p:bldP spid="14" grpId="0"/>
      <p:bldP spid="15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383A4-2C99-45BE-8F7D-58498AF59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1">
            <a:extLst>
              <a:ext uri="{FF2B5EF4-FFF2-40B4-BE49-F238E27FC236}">
                <a16:creationId xmlns:a16="http://schemas.microsoft.com/office/drawing/2014/main" id="{EAA41310-E497-1B5D-5C17-CDE212B3A01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1961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IN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99644-814B-FFA8-EC24-E02558E8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66" y="234377"/>
            <a:ext cx="8583497" cy="1072896"/>
          </a:xfrm>
        </p:spPr>
        <p:txBody>
          <a:bodyPr/>
          <a:lstStyle/>
          <a:p>
            <a:r>
              <a:rPr lang="en-US" dirty="0"/>
              <a:t>Bits and Qubits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6754374-A389-903E-7BC4-BB140AF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" y="1727200"/>
            <a:ext cx="3543300" cy="3403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F33526A-950A-BABE-EAE7-55BBFC8C20F0}"/>
              </a:ext>
            </a:extLst>
          </p:cNvPr>
          <p:cNvSpPr/>
          <p:nvPr/>
        </p:nvSpPr>
        <p:spPr>
          <a:xfrm>
            <a:off x="656590" y="5407265"/>
            <a:ext cx="3383855" cy="86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7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67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A quantum bit or </a:t>
            </a:r>
            <a:r>
              <a:rPr lang="en-US" sz="1867" dirty="0" err="1">
                <a:latin typeface="IBM Plex Sans" panose="020B0503050203000203" pitchFamily="34" charset="0"/>
                <a:ea typeface="IBM Plex Sans" charset="0"/>
                <a:cs typeface="IBM Plex Sans" charset="0"/>
              </a:rPr>
              <a:t>qubi</a:t>
            </a:r>
            <a:r>
              <a:rPr lang="en-US" sz="1867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t is a controllable quantum object that is the unit of information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E4024D-66AF-C347-40EC-AEED2C5CD0FE}"/>
              </a:ext>
            </a:extLst>
          </p:cNvPr>
          <p:cNvSpPr/>
          <p:nvPr/>
        </p:nvSpPr>
        <p:spPr>
          <a:xfrm>
            <a:off x="5733239" y="4433965"/>
            <a:ext cx="4934291" cy="86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7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67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A quantum circuit is a set of quantum gate operations on qubits and is the unit of computation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BC0F5-8A58-B685-BF75-22CDA4FA1471}"/>
              </a:ext>
            </a:extLst>
          </p:cNvPr>
          <p:cNvGrpSpPr/>
          <p:nvPr/>
        </p:nvGrpSpPr>
        <p:grpSpPr>
          <a:xfrm>
            <a:off x="8851519" y="1580922"/>
            <a:ext cx="513031" cy="2765923"/>
            <a:chOff x="2012871" y="1185691"/>
            <a:chExt cx="384773" cy="2074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2FEBF-93D9-EF2B-B579-48B3518BF04B}"/>
                </a:ext>
              </a:extLst>
            </p:cNvPr>
            <p:cNvSpPr txBox="1"/>
            <p:nvPr/>
          </p:nvSpPr>
          <p:spPr>
            <a:xfrm>
              <a:off x="2012871" y="1185691"/>
              <a:ext cx="384773" cy="223331"/>
            </a:xfrm>
            <a:prstGeom prst="rect">
              <a:avLst/>
            </a:prstGeom>
            <a:solidFill>
              <a:srgbClr val="161616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621" eaLnBrk="1" fontAlgn="auto" latinLnBrk="0" hangingPunct="1">
                <a:lnSpc>
                  <a:spcPct val="110000"/>
                </a:lnSpc>
                <a:spcBef>
                  <a:spcPts val="1467"/>
                </a:spcBef>
                <a:spcAft>
                  <a:spcPts val="0"/>
                </a:spcAft>
                <a:buClr>
                  <a:srgbClr val="E0E0E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0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B8CB3C-99BE-64F9-E19D-CC37680015A7}"/>
                </a:ext>
              </a:extLst>
            </p:cNvPr>
            <p:cNvSpPr txBox="1"/>
            <p:nvPr/>
          </p:nvSpPr>
          <p:spPr>
            <a:xfrm>
              <a:off x="2012871" y="3036802"/>
              <a:ext cx="384773" cy="223331"/>
            </a:xfrm>
            <a:prstGeom prst="rect">
              <a:avLst/>
            </a:prstGeom>
            <a:solidFill>
              <a:srgbClr val="161616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621" eaLnBrk="1" fontAlgn="auto" latinLnBrk="0" hangingPunct="1">
                <a:lnSpc>
                  <a:spcPct val="110000"/>
                </a:lnSpc>
                <a:spcBef>
                  <a:spcPts val="1467"/>
                </a:spcBef>
                <a:spcAft>
                  <a:spcPts val="0"/>
                </a:spcAft>
                <a:buClr>
                  <a:srgbClr val="E0E0E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1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363B54-72A7-311C-D8FC-0158196617D0}"/>
                </a:ext>
              </a:extLst>
            </p:cNvPr>
            <p:cNvSpPr/>
            <p:nvPr/>
          </p:nvSpPr>
          <p:spPr bwMode="auto">
            <a:xfrm>
              <a:off x="2182397" y="1511582"/>
              <a:ext cx="45720" cy="45720"/>
            </a:xfrm>
            <a:prstGeom prst="ellipse">
              <a:avLst/>
            </a:prstGeom>
            <a:solidFill>
              <a:srgbClr val="F4F4F4"/>
            </a:solidFill>
            <a:ln w="1905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62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E4DC776-C475-C544-5D5E-39A8D3CCB5A1}"/>
                </a:ext>
              </a:extLst>
            </p:cNvPr>
            <p:cNvSpPr/>
            <p:nvPr/>
          </p:nvSpPr>
          <p:spPr bwMode="auto">
            <a:xfrm>
              <a:off x="2182397" y="2895527"/>
              <a:ext cx="45720" cy="45720"/>
            </a:xfrm>
            <a:prstGeom prst="ellipse">
              <a:avLst/>
            </a:prstGeom>
            <a:solidFill>
              <a:srgbClr val="F4F4F4"/>
            </a:solidFill>
            <a:ln w="1905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62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97F679C-A290-8B44-055B-42E98B6FB6C6}"/>
              </a:ext>
            </a:extLst>
          </p:cNvPr>
          <p:cNvSpPr txBox="1"/>
          <p:nvPr/>
        </p:nvSpPr>
        <p:spPr>
          <a:xfrm rot="20520000">
            <a:off x="6863981" y="2051442"/>
            <a:ext cx="2008095" cy="212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defTabSz="914621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US" sz="1333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Probability = |</a:t>
            </a:r>
            <a:r>
              <a:rPr lang="en-US" sz="1333" i="1" kern="0" dirty="0">
                <a:latin typeface="IBM Plex Sans" panose="020B0503050203000203" pitchFamily="34" charset="0"/>
              </a:rPr>
              <a:t>a</a:t>
            </a:r>
            <a:r>
              <a:rPr lang="en-US" sz="1333" kern="0" dirty="0">
                <a:latin typeface="IBM Plex Sans" panose="020B0503050203000203" pitchFamily="34" charset="0"/>
              </a:rPr>
              <a:t>|</a:t>
            </a:r>
            <a:r>
              <a:rPr lang="en-US" sz="1467" kern="0" baseline="50000" dirty="0">
                <a:latin typeface="IBM Plex Sans" panose="020B0503050203000203" pitchFamily="34" charset="0"/>
              </a:rPr>
              <a:t>2</a:t>
            </a:r>
            <a:endParaRPr lang="en-US" sz="1467" baseline="50000" dirty="0"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010FFC-0F93-4B3E-4A97-376A91D52C49}"/>
              </a:ext>
            </a:extLst>
          </p:cNvPr>
          <p:cNvSpPr txBox="1"/>
          <p:nvPr/>
        </p:nvSpPr>
        <p:spPr>
          <a:xfrm rot="1080000">
            <a:off x="6863981" y="3663635"/>
            <a:ext cx="2008095" cy="212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defTabSz="914621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US" sz="1333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Probability = |</a:t>
            </a:r>
            <a:r>
              <a:rPr lang="en-US" sz="1333" i="1" kern="0" dirty="0">
                <a:latin typeface="IBM Plex Sans" panose="020B0503050203000203" pitchFamily="34" charset="0"/>
                <a:ea typeface="IBM Plex Sans" charset="0"/>
                <a:cs typeface="IBM Plex Sans" charset="0"/>
              </a:rPr>
              <a:t>b</a:t>
            </a:r>
            <a:r>
              <a:rPr lang="en-US" sz="1333" kern="0" dirty="0">
                <a:latin typeface="IBM Plex Sans" panose="020B0503050203000203" pitchFamily="34" charset="0"/>
              </a:rPr>
              <a:t>|</a:t>
            </a:r>
            <a:r>
              <a:rPr lang="en-US" sz="1467" kern="0" baseline="50000" dirty="0">
                <a:latin typeface="IBM Plex Sans" panose="020B0503050203000203" pitchFamily="34" charset="0"/>
              </a:rPr>
              <a:t>2</a:t>
            </a:r>
            <a:endParaRPr lang="en-US" sz="1467" baseline="50000" dirty="0"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03A8BD-2736-D771-6424-C2229DAED459}"/>
              </a:ext>
            </a:extLst>
          </p:cNvPr>
          <p:cNvCxnSpPr>
            <a:cxnSpLocks/>
            <a:stCxn id="33" idx="3"/>
          </p:cNvCxnSpPr>
          <p:nvPr/>
        </p:nvCxnSpPr>
        <p:spPr bwMode="auto">
          <a:xfrm flipV="1">
            <a:off x="6291198" y="2035945"/>
            <a:ext cx="2802572" cy="9232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9F10AF-428F-E3EE-B883-7B7B498F8281}"/>
              </a:ext>
            </a:extLst>
          </p:cNvPr>
          <p:cNvCxnSpPr>
            <a:cxnSpLocks/>
            <a:stCxn id="33" idx="3"/>
          </p:cNvCxnSpPr>
          <p:nvPr/>
        </p:nvCxnSpPr>
        <p:spPr bwMode="auto">
          <a:xfrm>
            <a:off x="6291197" y="2959178"/>
            <a:ext cx="2808128" cy="93200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BD42221-DAA6-A2D1-3277-40E7E89163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986" y="2660685"/>
            <a:ext cx="800212" cy="5969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4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17E62-726E-6B7A-6783-12A25D080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E039-44FD-03A4-55D8-6F98C8B3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State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DFC6F6-3633-81B7-5900-C10F0E33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2" y="2329132"/>
            <a:ext cx="7772400" cy="2199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53E7D5-81E1-4A86-C8BE-EDED56648BE0}"/>
              </a:ext>
            </a:extLst>
          </p:cNvPr>
          <p:cNvSpPr txBox="1"/>
          <p:nvPr/>
        </p:nvSpPr>
        <p:spPr>
          <a:xfrm>
            <a:off x="460632" y="1168400"/>
            <a:ext cx="1087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“A quantum state is represented mathematically as a unit vector in a complex Hilbert space, which encodes the probabilities of measurement outcomes.” </a:t>
            </a:r>
          </a:p>
          <a:p>
            <a:r>
              <a:rPr lang="en-IN" sz="1600" dirty="0"/>
              <a:t>- </a:t>
            </a:r>
            <a:r>
              <a:rPr lang="en-IN" sz="1600" i="1" dirty="0"/>
              <a:t>Michael A. Nielsen and Isaac L. Chuang</a:t>
            </a:r>
            <a:endParaRPr 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3F2519-4C72-A4B4-2A96-B9710ECCE259}"/>
                  </a:ext>
                </a:extLst>
              </p:cNvPr>
              <p:cNvSpPr txBox="1"/>
              <p:nvPr/>
            </p:nvSpPr>
            <p:spPr>
              <a:xfrm>
                <a:off x="1087120" y="5151120"/>
                <a:ext cx="31406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3F2519-4C72-A4B4-2A96-B9710ECCE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120" y="5151120"/>
                <a:ext cx="3140603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2D3E67D-7500-CFCA-713D-590154E41DA8}"/>
              </a:ext>
            </a:extLst>
          </p:cNvPr>
          <p:cNvSpPr txBox="1"/>
          <p:nvPr/>
        </p:nvSpPr>
        <p:spPr>
          <a:xfrm>
            <a:off x="460632" y="4675464"/>
            <a:ext cx="426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Physicists expressed this  mathematically as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09CBD-7402-DF2C-D178-8BEBA237BA93}"/>
              </a:ext>
            </a:extLst>
          </p:cNvPr>
          <p:cNvCxnSpPr/>
          <p:nvPr/>
        </p:nvCxnSpPr>
        <p:spPr>
          <a:xfrm>
            <a:off x="1330960" y="5506720"/>
            <a:ext cx="0" cy="5384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77C42C-8DB6-8407-03DF-1B54942FEE6D}"/>
              </a:ext>
            </a:extLst>
          </p:cNvPr>
          <p:cNvSpPr txBox="1"/>
          <p:nvPr/>
        </p:nvSpPr>
        <p:spPr>
          <a:xfrm>
            <a:off x="280416" y="6045200"/>
            <a:ext cx="194056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Quantum State vector using bra-</a:t>
            </a:r>
            <a:r>
              <a:rPr lang="en-US" sz="1400" dirty="0" err="1"/>
              <a:t>ket</a:t>
            </a:r>
            <a:r>
              <a:rPr lang="en-US" sz="1400" dirty="0"/>
              <a:t> notation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C0A04E-8FE8-886F-F606-7115EAE16CA3}"/>
              </a:ext>
            </a:extLst>
          </p:cNvPr>
          <p:cNvCxnSpPr>
            <a:cxnSpLocks/>
          </p:cNvCxnSpPr>
          <p:nvPr/>
        </p:nvCxnSpPr>
        <p:spPr>
          <a:xfrm>
            <a:off x="4191164" y="5289619"/>
            <a:ext cx="76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423DCDD-031F-AB17-9742-E3F6D86CBB07}"/>
              </a:ext>
            </a:extLst>
          </p:cNvPr>
          <p:cNvSpPr txBox="1"/>
          <p:nvPr/>
        </p:nvSpPr>
        <p:spPr>
          <a:xfrm>
            <a:off x="5020920" y="4920287"/>
            <a:ext cx="1940560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Basis state vector, one of the energy state which is measured 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5F9E286-A8D2-8829-F6A0-132530819D9C}"/>
              </a:ext>
            </a:extLst>
          </p:cNvPr>
          <p:cNvCxnSpPr>
            <a:cxnSpLocks/>
          </p:cNvCxnSpPr>
          <p:nvPr/>
        </p:nvCxnSpPr>
        <p:spPr>
          <a:xfrm>
            <a:off x="3616960" y="5428119"/>
            <a:ext cx="1336204" cy="878691"/>
          </a:xfrm>
          <a:prstGeom prst="bentConnector3">
            <a:avLst>
              <a:gd name="adj1" fmla="val -18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3A95FF-6CFD-AF1C-A733-853FCED3AF2F}"/>
                  </a:ext>
                </a:extLst>
              </p:cNvPr>
              <p:cNvSpPr txBox="1"/>
              <p:nvPr/>
            </p:nvSpPr>
            <p:spPr>
              <a:xfrm>
                <a:off x="5028720" y="6074632"/>
                <a:ext cx="1940560" cy="5232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Probability amplitude of the occurrence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3A95FF-6CFD-AF1C-A733-853FCED3A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20" y="6074632"/>
                <a:ext cx="1940560" cy="523220"/>
              </a:xfrm>
              <a:prstGeom prst="rect">
                <a:avLst/>
              </a:prstGeom>
              <a:blipFill>
                <a:blip r:embed="rId4"/>
                <a:stretch>
                  <a:fillRect l="-1307" t="-2381" r="-261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E623B6C-53EB-2397-F663-1117B1446B08}"/>
                  </a:ext>
                </a:extLst>
              </p14:cNvPr>
              <p14:cNvContentPartPr/>
              <p14:nvPr/>
            </p14:nvContentPartPr>
            <p14:xfrm>
              <a:off x="6120480" y="1365880"/>
              <a:ext cx="1007280" cy="7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E623B6C-53EB-2397-F663-1117B1446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6840" y="1258240"/>
                <a:ext cx="11149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8D7A795-DB5C-1038-9E6C-EFF6304FE8A2}"/>
                  </a:ext>
                </a:extLst>
              </p14:cNvPr>
              <p14:cNvContentPartPr/>
              <p14:nvPr/>
            </p14:nvContentPartPr>
            <p14:xfrm>
              <a:off x="7702680" y="1326280"/>
              <a:ext cx="2171880" cy="59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8D7A795-DB5C-1038-9E6C-EFF6304FE8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48680" y="1218640"/>
                <a:ext cx="2279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B1AD2C0-A203-FF48-E7B0-3F0DC7C1CDF7}"/>
                  </a:ext>
                </a:extLst>
              </p14:cNvPr>
              <p14:cNvContentPartPr/>
              <p14:nvPr/>
            </p14:nvContentPartPr>
            <p14:xfrm>
              <a:off x="1931520" y="1616800"/>
              <a:ext cx="4053240" cy="77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B1AD2C0-A203-FF48-E7B0-3F0DC7C1CD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7880" y="1509160"/>
                <a:ext cx="4160880" cy="2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006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2554C-C6FF-E34E-B828-6F01D4463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F7C4-CA74-020D-99C9-CEE8235C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66" y="234377"/>
            <a:ext cx="8583497" cy="1072896"/>
          </a:xfrm>
        </p:spPr>
        <p:txBody>
          <a:bodyPr/>
          <a:lstStyle/>
          <a:p>
            <a:r>
              <a:rPr lang="en-US" dirty="0"/>
              <a:t>Quantum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A439F-58F1-03B8-A437-A18230B55981}"/>
                  </a:ext>
                </a:extLst>
              </p:cNvPr>
              <p:cNvSpPr txBox="1"/>
              <p:nvPr/>
            </p:nvSpPr>
            <p:spPr>
              <a:xfrm>
                <a:off x="221153" y="1307273"/>
                <a:ext cx="58336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State vector representation with bra-</a:t>
                </a:r>
                <a:r>
                  <a:rPr lang="en-US" sz="2000" dirty="0" err="1"/>
                  <a:t>ket</a:t>
                </a:r>
                <a:r>
                  <a:rPr lang="en-US" sz="2000" dirty="0"/>
                  <a:t> notation is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𝑒𝑖𝑡h𝑒𝑟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𝑐𝑜𝑚𝑝𝑙𝑒𝑥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A439F-58F1-03B8-A437-A18230B55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53" y="1307273"/>
                <a:ext cx="5833641" cy="1015663"/>
              </a:xfrm>
              <a:prstGeom prst="rect">
                <a:avLst/>
              </a:prstGeom>
              <a:blipFill>
                <a:blip r:embed="rId2"/>
                <a:stretch>
                  <a:fillRect l="-1739" t="-16049" b="-4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3239E79-6FBF-3C0C-D5FE-730556B0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7" y="2868841"/>
            <a:ext cx="3773347" cy="2019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421E91-0125-4B60-99C6-674886E5B5A7}"/>
                  </a:ext>
                </a:extLst>
              </p:cNvPr>
              <p:cNvSpPr txBox="1"/>
              <p:nvPr/>
            </p:nvSpPr>
            <p:spPr>
              <a:xfrm>
                <a:off x="221153" y="2595635"/>
                <a:ext cx="54953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 basis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&amp;</m:t>
                    </m:r>
                    <m:d>
                      <m:dPr>
                        <m:begChr m:val=""/>
                        <m:endChr m:val="⟩"/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421E91-0125-4B60-99C6-674886E5B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53" y="2595635"/>
                <a:ext cx="5495350" cy="400110"/>
              </a:xfrm>
              <a:prstGeom prst="rect">
                <a:avLst/>
              </a:prstGeom>
              <a:blipFill>
                <a:blip r:embed="rId4"/>
                <a:stretch>
                  <a:fillRect l="-1152" t="-115625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0B109F-EF15-8153-51E1-C1BFA9EB1ACF}"/>
                  </a:ext>
                </a:extLst>
              </p:cNvPr>
              <p:cNvSpPr txBox="1"/>
              <p:nvPr/>
            </p:nvSpPr>
            <p:spPr>
              <a:xfrm>
                <a:off x="6052655" y="1102919"/>
                <a:ext cx="5833641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Linear vector spaces obey the following for any vector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scalar a, b.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 also a vector</a:t>
                </a:r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a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also a vector</a:t>
                </a:r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Obeys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Commutative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There is a 0 vector (identity)</a:t>
                </a:r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There is a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for every vector</a:t>
                </a:r>
              </a:p>
              <a:p>
                <a:pPr marL="457200" indent="-457200">
                  <a:buAutoNum type="arabicPeriod" startAt="7"/>
                </a:pPr>
                <a:r>
                  <a:rPr lang="en-US" sz="2000" dirty="0"/>
                  <a:t>Distributive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𝑎𝑢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𝑎𝑣</m:t>
                    </m:r>
                  </m:oMath>
                </a14:m>
                <a:endParaRPr lang="en-US" sz="2000" dirty="0"/>
              </a:p>
              <a:p>
                <a:pPr marL="457200" indent="-457200">
                  <a:buAutoNum type="arabicPeriod" startAt="7"/>
                </a:pPr>
                <a:r>
                  <a:rPr lang="en-US" sz="2000" dirty="0"/>
                  <a:t>With scalars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𝑎𝑢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𝑏𝑢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0B109F-EF15-8153-51E1-C1BFA9EB1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655" y="1102919"/>
                <a:ext cx="5833641" cy="3477875"/>
              </a:xfrm>
              <a:prstGeom prst="rect">
                <a:avLst/>
              </a:prstGeom>
              <a:blipFill>
                <a:blip r:embed="rId5"/>
                <a:stretch>
                  <a:fillRect l="-1085" t="-727" r="-217" b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6C9D65-F284-C4FE-8924-1A8AEA18DE1B}"/>
                  </a:ext>
                </a:extLst>
              </p:cNvPr>
              <p:cNvSpPr txBox="1"/>
              <p:nvPr/>
            </p:nvSpPr>
            <p:spPr>
              <a:xfrm>
                <a:off x="4037728" y="3038773"/>
                <a:ext cx="1231234" cy="461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6C9D65-F284-C4FE-8924-1A8AEA18D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728" y="3038773"/>
                <a:ext cx="1231234" cy="461152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7BB225-5E04-E13F-6713-FD41B648DE79}"/>
                  </a:ext>
                </a:extLst>
              </p:cNvPr>
              <p:cNvSpPr txBox="1"/>
              <p:nvPr/>
            </p:nvSpPr>
            <p:spPr>
              <a:xfrm>
                <a:off x="3890754" y="4045830"/>
                <a:ext cx="1636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7BB225-5E04-E13F-6713-FD41B648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754" y="4045830"/>
                <a:ext cx="1636602" cy="276999"/>
              </a:xfrm>
              <a:prstGeom prst="rect">
                <a:avLst/>
              </a:prstGeom>
              <a:blipFill>
                <a:blip r:embed="rId7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E4FCBD-C532-75B3-FF08-F2AFAC5B07FD}"/>
              </a:ext>
            </a:extLst>
          </p:cNvPr>
          <p:cNvSpPr txBox="1"/>
          <p:nvPr/>
        </p:nvSpPr>
        <p:spPr>
          <a:xfrm>
            <a:off x="6052655" y="5126170"/>
            <a:ext cx="489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an additional component, inner product is defined on a vector space – Hilbert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8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Notation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D82E25-2F30-4C80-BCED-8B74D121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92" y="1926543"/>
            <a:ext cx="3543300" cy="1079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B402041-3ADB-4776-BB88-4E967598C3E7}"/>
              </a:ext>
            </a:extLst>
          </p:cNvPr>
          <p:cNvSpPr txBox="1"/>
          <p:nvPr/>
        </p:nvSpPr>
        <p:spPr>
          <a:xfrm>
            <a:off x="47735" y="1253331"/>
            <a:ext cx="5025591" cy="453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8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Dirac (Bra-</a:t>
            </a:r>
            <a:r>
              <a:rPr lang="en-IN" sz="28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Ket</a:t>
            </a:r>
            <a:r>
              <a:rPr lang="en-IN" sz="28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) Notation</a:t>
            </a:r>
            <a:endParaRPr lang="en-IN" sz="2800" b="1" dirty="0">
              <a:latin typeface="Arial Black" panose="020B0A04020102020204" pitchFamily="34" charset="0"/>
              <a:ea typeface="IBM Plex Sans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68776-5637-44BC-8744-08B5CCDF823B}"/>
              </a:ext>
            </a:extLst>
          </p:cNvPr>
          <p:cNvSpPr txBox="1"/>
          <p:nvPr/>
        </p:nvSpPr>
        <p:spPr>
          <a:xfrm>
            <a:off x="661896" y="2198972"/>
            <a:ext cx="1018663" cy="439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800" i="1" dirty="0" err="1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ket</a:t>
            </a:r>
            <a:endParaRPr lang="en-IN" sz="2800" i="1" dirty="0">
              <a:latin typeface="Times New Roman" panose="02020603050405020304" pitchFamily="18" charset="0"/>
              <a:ea typeface="IBM Plex Sans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F96163-3A21-4046-8BFC-EA0A3113FE76}"/>
              </a:ext>
            </a:extLst>
          </p:cNvPr>
          <p:cNvSpPr txBox="1"/>
          <p:nvPr/>
        </p:nvSpPr>
        <p:spPr>
          <a:xfrm>
            <a:off x="4752095" y="1254999"/>
            <a:ext cx="2954667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  <a:cs typeface="Times New Roman" panose="02020603050405020304" pitchFamily="18" charset="0"/>
              </a:rPr>
              <a:t>Vectors</a:t>
            </a:r>
            <a:endParaRPr lang="en-IN" sz="2800" dirty="0">
              <a:latin typeface="Arial Black" panose="020B0A04020102020204" pitchFamily="34" charset="0"/>
              <a:ea typeface="IBM Plex Sans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06DB6A-7875-4308-A5D1-B5D26E5C7B05}"/>
                  </a:ext>
                </a:extLst>
              </p:cNvPr>
              <p:cNvSpPr txBox="1"/>
              <p:nvPr/>
            </p:nvSpPr>
            <p:spPr>
              <a:xfrm>
                <a:off x="5316267" y="2096192"/>
                <a:ext cx="1860302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acc>
                      <m:r>
                        <a:rPr lang="en-IN" sz="3200" b="0" i="1" smtClean="0">
                          <a:latin typeface="Cambria Math" panose="02040503050406030204" pitchFamily="18" charset="0"/>
                          <a:ea typeface="IBM Plex Sans" charset="0"/>
                          <a:cs typeface="Times New Roman" panose="02020603050405020304" pitchFamily="18" charset="0"/>
                        </a:rPr>
                        <m:t>     </m:t>
                      </m:r>
                      <m:acc>
                        <m:accPr>
                          <m:chr m:val="̂"/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06DB6A-7875-4308-A5D1-B5D26E5C7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267" y="2096192"/>
                <a:ext cx="1860302" cy="541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D8F6A-1E1A-43FD-8BD7-5E9F5B0DAE3A}"/>
                  </a:ext>
                </a:extLst>
              </p:cNvPr>
              <p:cNvSpPr txBox="1"/>
              <p:nvPr/>
            </p:nvSpPr>
            <p:spPr>
              <a:xfrm>
                <a:off x="5537271" y="2903759"/>
                <a:ext cx="1860301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acc>
                        <m:accPr>
                          <m:chr m:val="̂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acc>
                      <m:r>
                        <a:rPr lang="en-IN" sz="3200" b="0" i="1" smtClean="0">
                          <a:latin typeface="Cambria Math" panose="02040503050406030204" pitchFamily="18" charset="0"/>
                          <a:ea typeface="IBM Plex Sans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acc>
                        <m:accPr>
                          <m:chr m:val="̂"/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0D8F6A-1E1A-43FD-8BD7-5E9F5B0DA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71" y="2903759"/>
                <a:ext cx="1860301" cy="5416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56C2DBB-30A8-4C4D-B73D-3A4A39D97D60}"/>
              </a:ext>
            </a:extLst>
          </p:cNvPr>
          <p:cNvSpPr txBox="1"/>
          <p:nvPr/>
        </p:nvSpPr>
        <p:spPr>
          <a:xfrm>
            <a:off x="7379448" y="1260604"/>
            <a:ext cx="4571991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  <a:cs typeface="Times New Roman" panose="02020603050405020304" pitchFamily="18" charset="0"/>
              </a:rPr>
              <a:t>Matrix (Linear Algebra)</a:t>
            </a:r>
            <a:endParaRPr lang="en-IN" sz="2800" dirty="0">
              <a:latin typeface="Arial Black" panose="020B0A04020102020204" pitchFamily="34" charset="0"/>
              <a:ea typeface="IBM Plex Sans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19C7972-361E-4FC5-832E-7E95740356C4}"/>
                  </a:ext>
                </a:extLst>
              </p:cNvPr>
              <p:cNvSpPr txBox="1"/>
              <p:nvPr/>
            </p:nvSpPr>
            <p:spPr>
              <a:xfrm>
                <a:off x="7729983" y="2976773"/>
                <a:ext cx="1860304" cy="964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19C7972-361E-4FC5-832E-7E957403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83" y="2976773"/>
                <a:ext cx="1860304" cy="964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1D5A471-3F2E-4B4F-9D85-1B297D6708F5}"/>
              </a:ext>
            </a:extLst>
          </p:cNvPr>
          <p:cNvGrpSpPr/>
          <p:nvPr/>
        </p:nvGrpSpPr>
        <p:grpSpPr>
          <a:xfrm>
            <a:off x="1480193" y="4194842"/>
            <a:ext cx="1476736" cy="584775"/>
            <a:chOff x="1480193" y="4194842"/>
            <a:chExt cx="1476736" cy="58477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8F343DB-63C5-45C4-8BF9-715464D7F0A6}"/>
                </a:ext>
              </a:extLst>
            </p:cNvPr>
            <p:cNvSpPr/>
            <p:nvPr/>
          </p:nvSpPr>
          <p:spPr>
            <a:xfrm>
              <a:off x="1480193" y="4194842"/>
              <a:ext cx="7833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3200" dirty="0"/>
                <a:t>⟨0|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2EFA1F-3661-4A3C-B6B6-950C75B89D22}"/>
                </a:ext>
              </a:extLst>
            </p:cNvPr>
            <p:cNvSpPr/>
            <p:nvPr/>
          </p:nvSpPr>
          <p:spPr>
            <a:xfrm>
              <a:off x="2173531" y="4194842"/>
              <a:ext cx="7833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3200" dirty="0"/>
                <a:t>⟨1|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8388B82-3530-433C-9BCC-CB01416438FF}"/>
              </a:ext>
            </a:extLst>
          </p:cNvPr>
          <p:cNvSpPr txBox="1"/>
          <p:nvPr/>
        </p:nvSpPr>
        <p:spPr>
          <a:xfrm>
            <a:off x="534064" y="4261555"/>
            <a:ext cx="1018663" cy="439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8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bra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0DC949-42A9-4263-9200-FE6095A4975C}"/>
              </a:ext>
            </a:extLst>
          </p:cNvPr>
          <p:cNvSpPr txBox="1"/>
          <p:nvPr/>
        </p:nvSpPr>
        <p:spPr>
          <a:xfrm>
            <a:off x="2898046" y="4296646"/>
            <a:ext cx="3619755" cy="376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4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conjugate transpose of a </a:t>
            </a:r>
            <a:r>
              <a:rPr lang="en-IN" sz="2400" i="1" dirty="0" err="1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ket</a:t>
            </a:r>
            <a:r>
              <a:rPr lang="en-IN" sz="24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20A5EE-4A42-4469-A3FE-53B5D206147F}"/>
              </a:ext>
            </a:extLst>
          </p:cNvPr>
          <p:cNvSpPr txBox="1"/>
          <p:nvPr/>
        </p:nvSpPr>
        <p:spPr>
          <a:xfrm>
            <a:off x="8795263" y="3113132"/>
            <a:ext cx="3081020" cy="783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 in a complex Hilbert (vector) space</a:t>
            </a:r>
            <a:endParaRPr lang="en-IN" sz="2400" dirty="0">
              <a:latin typeface="Times New Roman" panose="02020603050405020304" pitchFamily="18" charset="0"/>
              <a:ea typeface="IBM Plex Sans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DBBED78-2621-411E-BF43-9145F3BED821}"/>
                  </a:ext>
                </a:extLst>
              </p:cNvPr>
              <p:cNvSpPr txBox="1"/>
              <p:nvPr/>
            </p:nvSpPr>
            <p:spPr>
              <a:xfrm>
                <a:off x="4721452" y="5155093"/>
                <a:ext cx="7204935" cy="12349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 conjugate: 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IN" sz="28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+ </a:t>
                </a:r>
                <a:r>
                  <a:rPr lang="en-IN" sz="2800" i="1" dirty="0" err="1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IN" sz="28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 →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* = </a:t>
                </a:r>
                <a14:m>
                  <m:oMath xmlns:m="http://schemas.openxmlformats.org/officeDocument/2006/math">
                    <m:r>
                      <a:rPr lang="en-IN" sz="28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– </a:t>
                </a:r>
                <a:r>
                  <a:rPr lang="en-IN" sz="2800" i="1" dirty="0" err="1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IN" sz="28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Conjugate transpose:      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I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 dirty="0">
                        <a:latin typeface="Times New Roman" panose="02020603050405020304" pitchFamily="18" charset="0"/>
                        <a:ea typeface="IBM Plex Sans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ea typeface="IBM Plex Sans" charset="0"/>
                        <a:cs typeface="Times New Roman" panose="02020603050405020304" pitchFamily="18" charset="0"/>
                      </a:rPr>
                      <m:t>  </m:t>
                    </m:r>
                    <m:sSup>
                      <m:sSupPr>
                        <m:ctrlPr>
                          <a:rPr lang="en-IN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nor/>
                          </m:rPr>
                          <a:rPr lang="el-GR" sz="2800" dirty="0"/>
                          <m:t>†</m:t>
                        </m:r>
                      </m:sup>
                    </m:sSup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DBBED78-2621-411E-BF43-9145F3BED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452" y="5155093"/>
                <a:ext cx="7204935" cy="1234991"/>
              </a:xfrm>
              <a:prstGeom prst="rect">
                <a:avLst/>
              </a:prstGeom>
              <a:blipFill>
                <a:blip r:embed="rId7"/>
                <a:stretch>
                  <a:fillRect l="-1268" b="-68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3EEC7E7-DE54-4305-96EE-E468EB7AA9E3}"/>
              </a:ext>
            </a:extLst>
          </p:cNvPr>
          <p:cNvGrpSpPr/>
          <p:nvPr/>
        </p:nvGrpSpPr>
        <p:grpSpPr>
          <a:xfrm>
            <a:off x="265826" y="4855310"/>
            <a:ext cx="4137014" cy="1721684"/>
            <a:chOff x="265826" y="4855310"/>
            <a:chExt cx="4137014" cy="1721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AD5A7F5-FF0D-4C1C-B4BF-56A53ADDBD0D}"/>
                    </a:ext>
                  </a:extLst>
                </p:cNvPr>
                <p:cNvSpPr txBox="1"/>
                <p:nvPr/>
              </p:nvSpPr>
              <p:spPr>
                <a:xfrm>
                  <a:off x="1170245" y="4855310"/>
                  <a:ext cx="3228580" cy="9641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100"/>
                    </a:spcBef>
                    <a:buClr>
                      <a:srgbClr val="E0E0E0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</m:eqArr>
                          </m:e>
                        </m:d>
                        <m:r>
                          <m:rPr>
                            <m:nor/>
                          </m:rPr>
                          <a:rPr lang="en-IN" sz="3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</m:t>
                        </m:r>
                        <m:r>
                          <m:rPr>
                            <m:nor/>
                          </m:rPr>
                          <a:rPr lang="en-IN" sz="3200" dirty="0">
                            <a:latin typeface="Times New Roman" panose="02020603050405020304" pitchFamily="18" charset="0"/>
                            <a:ea typeface="IBM Plex Sans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IN" sz="3200" b="0" i="0" dirty="0" smtClean="0">
                            <a:latin typeface="Times New Roman" panose="02020603050405020304" pitchFamily="18" charset="0"/>
                            <a:ea typeface="IBM Plex Sans" charset="0"/>
                            <a:cs typeface="Times New Roman" panose="02020603050405020304" pitchFamily="18" charset="0"/>
                          </a:rPr>
                          <m:t>  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AD5A7F5-FF0D-4C1C-B4BF-56A53ADDBD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45" y="4855310"/>
                  <a:ext cx="3228580" cy="964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EED1DA9-3A0B-4E5D-B235-3DF7B8225876}"/>
                </a:ext>
              </a:extLst>
            </p:cNvPr>
            <p:cNvSpPr txBox="1"/>
            <p:nvPr/>
          </p:nvSpPr>
          <p:spPr>
            <a:xfrm>
              <a:off x="265826" y="5779180"/>
              <a:ext cx="2363981" cy="7959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100"/>
                </a:spcBef>
                <a:buClr>
                  <a:srgbClr val="E0E0E0"/>
                </a:buClr>
                <a:buSzPct val="80000"/>
              </a:pPr>
              <a:r>
                <a:rPr lang="en-IN" sz="2400" i="1" dirty="0" err="1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rPr>
                <a:t>ket</a:t>
              </a:r>
              <a:endParaRPr lang="en-IN" sz="24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  <a:spcBef>
                  <a:spcPts val="100"/>
                </a:spcBef>
                <a:buClr>
                  <a:srgbClr val="E0E0E0"/>
                </a:buClr>
                <a:buSzPct val="80000"/>
              </a:pPr>
              <a:r>
                <a:rPr lang="en-IN" sz="2400" i="1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rPr>
                <a:t>(column vector)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51D6611-AC19-40EC-9B4C-C39EEC66E7CE}"/>
                </a:ext>
              </a:extLst>
            </p:cNvPr>
            <p:cNvSpPr txBox="1"/>
            <p:nvPr/>
          </p:nvSpPr>
          <p:spPr>
            <a:xfrm>
              <a:off x="2798106" y="5781070"/>
              <a:ext cx="1604734" cy="7959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100"/>
                </a:spcBef>
                <a:buClr>
                  <a:srgbClr val="E0E0E0"/>
                </a:buClr>
                <a:buSzPct val="80000"/>
              </a:pPr>
              <a:r>
                <a:rPr lang="en-IN" sz="2400" i="1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rPr>
                <a:t>bra</a:t>
              </a:r>
            </a:p>
            <a:p>
              <a:pPr algn="ctr">
                <a:lnSpc>
                  <a:spcPct val="110000"/>
                </a:lnSpc>
                <a:spcBef>
                  <a:spcPts val="100"/>
                </a:spcBef>
                <a:buClr>
                  <a:srgbClr val="E0E0E0"/>
                </a:buClr>
                <a:buSzPct val="80000"/>
              </a:pPr>
              <a:r>
                <a:rPr lang="en-IN" sz="2400" i="1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rPr>
                <a:t>(row vector)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D9BC42-51D5-4E23-8F92-244E86A4D464}"/>
              </a:ext>
            </a:extLst>
          </p:cNvPr>
          <p:cNvGrpSpPr/>
          <p:nvPr/>
        </p:nvGrpSpPr>
        <p:grpSpPr>
          <a:xfrm>
            <a:off x="4282879" y="2347766"/>
            <a:ext cx="2404146" cy="783099"/>
            <a:chOff x="4282879" y="2347766"/>
            <a:chExt cx="2404146" cy="7830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85AC6-2032-497E-88C8-46F9F67C331C}"/>
                </a:ext>
              </a:extLst>
            </p:cNvPr>
            <p:cNvSpPr txBox="1"/>
            <p:nvPr/>
          </p:nvSpPr>
          <p:spPr>
            <a:xfrm>
              <a:off x="4282879" y="2347766"/>
              <a:ext cx="1573658" cy="7830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100"/>
                </a:spcBef>
                <a:buClr>
                  <a:srgbClr val="E0E0E0"/>
                </a:buClr>
                <a:buSzPct val="80000"/>
              </a:pPr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Complex Numbers</a:t>
              </a:r>
              <a:endParaRPr lang="en-IN" sz="2400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189247-B00B-40AD-8D09-7BE3C1F417F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571" y="2739683"/>
              <a:ext cx="1113454" cy="266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A407283-BC99-47D2-A8F9-E7DFA1C6F3F0}"/>
                </a:ext>
              </a:extLst>
            </p:cNvPr>
            <p:cNvCxnSpPr>
              <a:cxnSpLocks/>
            </p:cNvCxnSpPr>
            <p:nvPr/>
          </p:nvCxnSpPr>
          <p:spPr>
            <a:xfrm>
              <a:off x="5573571" y="2754463"/>
              <a:ext cx="328058" cy="2996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00F88E-6537-4525-9AF0-F08A448C97D9}"/>
              </a:ext>
            </a:extLst>
          </p:cNvPr>
          <p:cNvGrpSpPr/>
          <p:nvPr/>
        </p:nvGrpSpPr>
        <p:grpSpPr>
          <a:xfrm>
            <a:off x="8603432" y="3890779"/>
            <a:ext cx="3464681" cy="668730"/>
            <a:chOff x="8603432" y="3890779"/>
            <a:chExt cx="3464681" cy="66873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62E4A6B-E113-4E21-9F78-A616AA8DFD0B}"/>
                </a:ext>
              </a:extLst>
            </p:cNvPr>
            <p:cNvSpPr txBox="1"/>
            <p:nvPr/>
          </p:nvSpPr>
          <p:spPr>
            <a:xfrm>
              <a:off x="8603432" y="4182675"/>
              <a:ext cx="3464681" cy="376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100"/>
                </a:spcBef>
                <a:buClr>
                  <a:srgbClr val="E0E0E0"/>
                </a:buClr>
                <a:buSzPct val="80000"/>
              </a:pPr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Extends to n-dimensions</a:t>
              </a:r>
              <a:endParaRPr lang="en-IN" sz="2400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634A5B8-FB15-49C6-AF36-5EC0BC950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5773" y="3890779"/>
              <a:ext cx="0" cy="2952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B358E4-0032-4868-BA6B-E6F66E969AC6}"/>
                  </a:ext>
                </a:extLst>
              </p:cNvPr>
              <p:cNvSpPr txBox="1"/>
              <p:nvPr/>
            </p:nvSpPr>
            <p:spPr>
              <a:xfrm>
                <a:off x="417600" y="2804479"/>
                <a:ext cx="3618620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I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  <a:ea typeface="IBM Plex Sans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B358E4-0032-4868-BA6B-E6F66E969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0" y="2804479"/>
                <a:ext cx="3618620" cy="541687"/>
              </a:xfrm>
              <a:prstGeom prst="rect">
                <a:avLst/>
              </a:prstGeom>
              <a:blipFill>
                <a:blip r:embed="rId9"/>
                <a:stretch>
                  <a:fillRect l="-5614" t="-143182" r="-10526" b="-2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EF171F1-88EF-446A-A492-E04D0E153C51}"/>
                  </a:ext>
                </a:extLst>
              </p:cNvPr>
              <p:cNvSpPr txBox="1"/>
              <p:nvPr/>
            </p:nvSpPr>
            <p:spPr>
              <a:xfrm>
                <a:off x="913969" y="2162776"/>
                <a:ext cx="3028664" cy="51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sz="32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EF171F1-88EF-446A-A492-E04D0E153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69" y="2162776"/>
                <a:ext cx="3028664" cy="51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81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43" grpId="0"/>
      <p:bldP spid="47" grpId="0"/>
      <p:bldP spid="48" grpId="0"/>
      <p:bldP spid="50" grpId="0"/>
      <p:bldP spid="52" grpId="0"/>
      <p:bldP spid="66" grpId="0"/>
      <p:bldP spid="67" grpId="0"/>
      <p:bldP spid="70" grpId="0"/>
      <p:bldP spid="73" grpId="0" animBg="1"/>
      <p:bldP spid="90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Notation (continued)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3E485C-1173-4EFA-82A3-84C318679711}"/>
              </a:ext>
            </a:extLst>
          </p:cNvPr>
          <p:cNvGrpSpPr/>
          <p:nvPr/>
        </p:nvGrpSpPr>
        <p:grpSpPr>
          <a:xfrm>
            <a:off x="797125" y="909983"/>
            <a:ext cx="3854302" cy="1995611"/>
            <a:chOff x="797125" y="909983"/>
            <a:chExt cx="3854302" cy="1995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1672AE-0D0C-4A8E-B739-D3C6187AE3B3}"/>
                    </a:ext>
                  </a:extLst>
                </p:cNvPr>
                <p:cNvSpPr txBox="1"/>
                <p:nvPr/>
              </p:nvSpPr>
              <p:spPr>
                <a:xfrm>
                  <a:off x="1032807" y="909983"/>
                  <a:ext cx="3618620" cy="1995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100"/>
                    </a:spcBef>
                    <a:buClr>
                      <a:srgbClr val="E0E0E0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IN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1672AE-0D0C-4A8E-B739-D3C6187AE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07" y="909983"/>
                  <a:ext cx="3618620" cy="19956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A3ED5C-27DA-4CF5-A9D8-CE4135E3DB31}"/>
                </a:ext>
              </a:extLst>
            </p:cNvPr>
            <p:cNvSpPr txBox="1"/>
            <p:nvPr/>
          </p:nvSpPr>
          <p:spPr>
            <a:xfrm>
              <a:off x="797125" y="1792831"/>
              <a:ext cx="1018663" cy="4396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100"/>
                </a:spcBef>
                <a:buClr>
                  <a:srgbClr val="E0E0E0"/>
                </a:buClr>
                <a:buSzPct val="80000"/>
              </a:pPr>
              <a:r>
                <a:rPr lang="en-IN" sz="2800" i="1" dirty="0" err="1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rPr>
                <a:t>ket</a:t>
              </a:r>
              <a:endParaRPr lang="en-IN" sz="28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76518A-6137-405D-8BA7-D03E06F1B0BE}"/>
              </a:ext>
            </a:extLst>
          </p:cNvPr>
          <p:cNvGrpSpPr/>
          <p:nvPr/>
        </p:nvGrpSpPr>
        <p:grpSpPr>
          <a:xfrm>
            <a:off x="5321109" y="1521987"/>
            <a:ext cx="4780872" cy="541687"/>
            <a:chOff x="5321109" y="1521987"/>
            <a:chExt cx="4780872" cy="541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F69252F-F67A-4C06-AE41-0CE6C966DA55}"/>
                    </a:ext>
                  </a:extLst>
                </p:cNvPr>
                <p:cNvSpPr txBox="1"/>
                <p:nvPr/>
              </p:nvSpPr>
              <p:spPr>
                <a:xfrm>
                  <a:off x="6483361" y="1521987"/>
                  <a:ext cx="3618620" cy="5416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100"/>
                    </a:spcBef>
                    <a:buClr>
                      <a:srgbClr val="E0E0E0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"/>
                            <m:ctrlP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</m:d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IN" sz="32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⋯ </m:t>
                            </m:r>
                            <m:sSubSup>
                              <m:sSub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F69252F-F67A-4C06-AE41-0CE6C966D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3361" y="1521987"/>
                  <a:ext cx="3618620" cy="5416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46D330-85FE-4ADC-9519-FE34999A165D}"/>
                </a:ext>
              </a:extLst>
            </p:cNvPr>
            <p:cNvSpPr txBox="1"/>
            <p:nvPr/>
          </p:nvSpPr>
          <p:spPr>
            <a:xfrm>
              <a:off x="5321109" y="1573027"/>
              <a:ext cx="1018663" cy="4396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100"/>
                </a:spcBef>
                <a:buClr>
                  <a:srgbClr val="E0E0E0"/>
                </a:buClr>
                <a:buSzPct val="80000"/>
              </a:pPr>
              <a:r>
                <a:rPr lang="en-IN" sz="2800" i="1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rPr>
                <a:t>bra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AC0F22E-B994-465A-A5EA-C65478DA01D8}"/>
              </a:ext>
            </a:extLst>
          </p:cNvPr>
          <p:cNvSpPr txBox="1"/>
          <p:nvPr/>
        </p:nvSpPr>
        <p:spPr>
          <a:xfrm>
            <a:off x="390126" y="3128806"/>
            <a:ext cx="1505741" cy="439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8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bra-</a:t>
            </a:r>
            <a:r>
              <a:rPr lang="en-IN" sz="2800" i="1" dirty="0" err="1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ket</a:t>
            </a:r>
            <a:endParaRPr lang="en-IN" sz="2800" i="1" dirty="0">
              <a:latin typeface="Times New Roman" panose="02020603050405020304" pitchFamily="18" charset="0"/>
              <a:ea typeface="IBM Plex Sans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99A692F-0DBC-43D3-B136-8C80D0515706}"/>
                  </a:ext>
                </a:extLst>
              </p:cNvPr>
              <p:cNvSpPr txBox="1"/>
              <p:nvPr/>
            </p:nvSpPr>
            <p:spPr>
              <a:xfrm>
                <a:off x="1652329" y="2263389"/>
                <a:ext cx="10413039" cy="19956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sSubSup>
                          <m:sSubSupPr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 </m:t>
                        </m:r>
                        <m:sSubSup>
                          <m:sSubSupPr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I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99A692F-0DBC-43D3-B136-8C80D051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329" y="2263389"/>
                <a:ext cx="10413039" cy="1995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79ED1A8-1263-40A4-8C00-D218F5BD3124}"/>
              </a:ext>
            </a:extLst>
          </p:cNvPr>
          <p:cNvSpPr txBox="1"/>
          <p:nvPr/>
        </p:nvSpPr>
        <p:spPr>
          <a:xfrm>
            <a:off x="390126" y="3595240"/>
            <a:ext cx="5048834" cy="795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product (single complex number)</a:t>
            </a:r>
          </a:p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24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ike vector dot product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118B5A-4E54-4AB1-B6BB-E52A8E2E6635}"/>
              </a:ext>
            </a:extLst>
          </p:cNvPr>
          <p:cNvSpPr txBox="1"/>
          <p:nvPr/>
        </p:nvSpPr>
        <p:spPr>
          <a:xfrm>
            <a:off x="1032807" y="5157836"/>
            <a:ext cx="1505741" cy="439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800" i="1" dirty="0" err="1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ket</a:t>
            </a:r>
            <a:r>
              <a:rPr lang="en-IN" sz="28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-bra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86B422-8889-4BA9-B024-72C09CE21D93}"/>
              </a:ext>
            </a:extLst>
          </p:cNvPr>
          <p:cNvSpPr txBox="1"/>
          <p:nvPr/>
        </p:nvSpPr>
        <p:spPr>
          <a:xfrm>
            <a:off x="157687" y="5657331"/>
            <a:ext cx="4094273" cy="783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 product (N-by-N matrix)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transformation operator</a:t>
            </a:r>
            <a:endParaRPr lang="en-IN" sz="2400" i="1" dirty="0">
              <a:latin typeface="Times New Roman" panose="02020603050405020304" pitchFamily="18" charset="0"/>
              <a:ea typeface="IBM Plex Sans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638DE5-EF23-4CD4-A691-87F2E5D2942B}"/>
                  </a:ext>
                </a:extLst>
              </p:cNvPr>
              <p:cNvSpPr txBox="1"/>
              <p:nvPr/>
            </p:nvSpPr>
            <p:spPr>
              <a:xfrm>
                <a:off x="1621274" y="4259000"/>
                <a:ext cx="10413039" cy="19956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IN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IN" sz="32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sSubSup>
                          <m:sSubSupPr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 </m:t>
                        </m:r>
                        <m:sSubSup>
                          <m:sSubSupPr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=</a:t>
                </a:r>
                <a:r>
                  <a:rPr lang="en-IN" sz="32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   </m:t>
                              </m:r>
                              <m:sSub>
                                <m:sSub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IN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3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      </m:t>
                                  </m:r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IN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⋯   </m:t>
                                      </m:r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3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sub>
                                    <m:sup>
                                      <m:r>
                                        <a:rPr lang="en-IN" sz="3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638DE5-EF23-4CD4-A691-87F2E5D29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74" y="4259000"/>
                <a:ext cx="10413039" cy="199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352F2B9-3232-4428-AFB7-FED28A131786}"/>
              </a:ext>
            </a:extLst>
          </p:cNvPr>
          <p:cNvGrpSpPr/>
          <p:nvPr/>
        </p:nvGrpSpPr>
        <p:grpSpPr>
          <a:xfrm>
            <a:off x="3158070" y="2377679"/>
            <a:ext cx="3699930" cy="1972242"/>
            <a:chOff x="3669030" y="2377679"/>
            <a:chExt cx="3188970" cy="19722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9E9324-4926-4A69-B9F8-C676CFCA4E13}"/>
                </a:ext>
              </a:extLst>
            </p:cNvPr>
            <p:cNvSpPr/>
            <p:nvPr/>
          </p:nvSpPr>
          <p:spPr>
            <a:xfrm>
              <a:off x="3669030" y="3105309"/>
              <a:ext cx="2389452" cy="524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728B7A-A320-4DAC-B911-B4868702B51E}"/>
                </a:ext>
              </a:extLst>
            </p:cNvPr>
            <p:cNvSpPr/>
            <p:nvPr/>
          </p:nvSpPr>
          <p:spPr>
            <a:xfrm>
              <a:off x="5903219" y="2377679"/>
              <a:ext cx="954781" cy="1972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3E6FF9C-6314-43F8-916D-81F77041D4FD}"/>
              </a:ext>
            </a:extLst>
          </p:cNvPr>
          <p:cNvSpPr/>
          <p:nvPr/>
        </p:nvSpPr>
        <p:spPr>
          <a:xfrm>
            <a:off x="6889055" y="2959222"/>
            <a:ext cx="4845342" cy="809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2D5752-EF83-4902-A802-293B40312DC8}"/>
              </a:ext>
            </a:extLst>
          </p:cNvPr>
          <p:cNvSpPr/>
          <p:nvPr/>
        </p:nvSpPr>
        <p:spPr>
          <a:xfrm>
            <a:off x="4983480" y="5100920"/>
            <a:ext cx="2400410" cy="54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D3CBFC-F5C5-4AA5-A8A7-3F6025E528F3}"/>
              </a:ext>
            </a:extLst>
          </p:cNvPr>
          <p:cNvSpPr/>
          <p:nvPr/>
        </p:nvSpPr>
        <p:spPr>
          <a:xfrm>
            <a:off x="7467599" y="4421595"/>
            <a:ext cx="3691593" cy="183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C2B7D5-F612-459D-B2AF-34DCA8ADE496}"/>
              </a:ext>
            </a:extLst>
          </p:cNvPr>
          <p:cNvGrpSpPr/>
          <p:nvPr/>
        </p:nvGrpSpPr>
        <p:grpSpPr>
          <a:xfrm>
            <a:off x="3694977" y="4432903"/>
            <a:ext cx="1288503" cy="1839582"/>
            <a:chOff x="3694977" y="4432903"/>
            <a:chExt cx="1288503" cy="18395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928AF5-13E4-444E-8C5F-F03F3F012ED3}"/>
                </a:ext>
              </a:extLst>
            </p:cNvPr>
            <p:cNvSpPr/>
            <p:nvPr/>
          </p:nvSpPr>
          <p:spPr>
            <a:xfrm>
              <a:off x="4238755" y="4432903"/>
              <a:ext cx="744725" cy="1839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114B75-3D9D-4806-8047-0A263DC2F5F0}"/>
                </a:ext>
              </a:extLst>
            </p:cNvPr>
            <p:cNvSpPr/>
            <p:nvPr/>
          </p:nvSpPr>
          <p:spPr>
            <a:xfrm>
              <a:off x="3694977" y="5184816"/>
              <a:ext cx="386585" cy="276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2A867B-92E6-4162-A4A2-1B80552E79BC}"/>
                  </a:ext>
                </a:extLst>
              </p:cNvPr>
              <p:cNvSpPr txBox="1"/>
              <p:nvPr/>
            </p:nvSpPr>
            <p:spPr>
              <a:xfrm>
                <a:off x="3694977" y="2837356"/>
                <a:ext cx="8339336" cy="964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1  0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sz="3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</m:t>
                    </m:r>
                    <m:d>
                      <m:dPr>
                        <m:begChr m:val="⟨"/>
                        <m:endChr m:val="⟩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IN" sz="3200" dirty="0">
                        <a:latin typeface="Times New Roman" panose="02020603050405020304" pitchFamily="18" charset="0"/>
                        <a:ea typeface="IBM Plex Sans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2A867B-92E6-4162-A4A2-1B80552E7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77" y="2837356"/>
                <a:ext cx="8339336" cy="964110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29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/>
      <p:bldP spid="51" grpId="1"/>
      <p:bldP spid="53" grpId="0"/>
      <p:bldP spid="54" grpId="0"/>
      <p:bldP spid="55" grpId="0"/>
      <p:bldP spid="56" grpId="0"/>
      <p:bldP spid="17" grpId="0" animBg="1"/>
      <p:bldP spid="19" grpId="0" animBg="1"/>
      <p:bldP spid="21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Single 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0DA0F9-0296-4B23-8654-828A86556109}"/>
                  </a:ext>
                </a:extLst>
              </p:cNvPr>
              <p:cNvSpPr txBox="1"/>
              <p:nvPr/>
            </p:nvSpPr>
            <p:spPr>
              <a:xfrm>
                <a:off x="5060513" y="2070203"/>
                <a:ext cx="6371721" cy="502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I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begChr m:val=""/>
                        <m:endChr m:val="⟩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  <a:ea typeface="IBM Plex Sans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begChr m:val=""/>
                        <m:endChr m:val="⟩"/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∈ 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</m:oMath>
                </a14:m>
                <a:r>
                  <a: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     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0DA0F9-0296-4B23-8654-828A8655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13" y="2070203"/>
                <a:ext cx="6371721" cy="502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3CC1AEE-4B84-4BBE-8D5E-6D68EF862185}"/>
              </a:ext>
            </a:extLst>
          </p:cNvPr>
          <p:cNvSpPr txBox="1"/>
          <p:nvPr/>
        </p:nvSpPr>
        <p:spPr>
          <a:xfrm>
            <a:off x="391484" y="2102535"/>
            <a:ext cx="4669029" cy="423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qubit state (</a:t>
            </a:r>
            <a:r>
              <a:rPr lang="en-IN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vector</a:t>
            </a: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700" dirty="0">
              <a:latin typeface="Times New Roman" panose="02020603050405020304" pitchFamily="18" charset="0"/>
              <a:ea typeface="IBM Plex Sans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6A64B7-F608-479D-B407-599F137CA500}"/>
              </a:ext>
            </a:extLst>
          </p:cNvPr>
          <p:cNvSpPr txBox="1"/>
          <p:nvPr/>
        </p:nvSpPr>
        <p:spPr>
          <a:xfrm>
            <a:off x="381965" y="1274094"/>
            <a:ext cx="1144997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A vector in complex two-dimensional Hilbert space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7666EF-F01A-47EF-965E-AF04E6726816}"/>
              </a:ext>
            </a:extLst>
          </p:cNvPr>
          <p:cNvSpPr txBox="1"/>
          <p:nvPr/>
        </p:nvSpPr>
        <p:spPr>
          <a:xfrm>
            <a:off x="5852269" y="2897573"/>
            <a:ext cx="5579965" cy="376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00"/>
              </a:spcBef>
              <a:buClr>
                <a:srgbClr val="E0E0E0"/>
              </a:buClr>
              <a:buSzPct val="80000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Orthonormal basis states </a:t>
            </a:r>
            <a:r>
              <a:rPr lang="en-IN" sz="2400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(</a:t>
            </a:r>
            <a:r>
              <a:rPr lang="en-IN" sz="2400" i="1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Inner product = 0</a:t>
            </a:r>
            <a:r>
              <a:rPr lang="en-IN" sz="2400" dirty="0">
                <a:latin typeface="Times New Roman" panose="02020603050405020304" pitchFamily="18" charset="0"/>
                <a:ea typeface="IBM Plex Sans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AD2DA-B08B-495A-BFBA-6A0DF58CFD2F}"/>
              </a:ext>
            </a:extLst>
          </p:cNvPr>
          <p:cNvCxnSpPr>
            <a:cxnSpLocks/>
          </p:cNvCxnSpPr>
          <p:nvPr/>
        </p:nvCxnSpPr>
        <p:spPr>
          <a:xfrm flipV="1">
            <a:off x="8342334" y="2572648"/>
            <a:ext cx="0" cy="348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CA48F5-A671-449C-A4B1-9A42C67BEDA1}"/>
              </a:ext>
            </a:extLst>
          </p:cNvPr>
          <p:cNvCxnSpPr>
            <a:cxnSpLocks/>
          </p:cNvCxnSpPr>
          <p:nvPr/>
        </p:nvCxnSpPr>
        <p:spPr>
          <a:xfrm flipV="1">
            <a:off x="7091819" y="2566150"/>
            <a:ext cx="0" cy="348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129D587-1B3C-4969-A5DA-CFF767E370A1}"/>
              </a:ext>
            </a:extLst>
          </p:cNvPr>
          <p:cNvSpPr txBox="1"/>
          <p:nvPr/>
        </p:nvSpPr>
        <p:spPr>
          <a:xfrm>
            <a:off x="370556" y="3691047"/>
            <a:ext cx="11449975" cy="450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467"/>
              </a:spcBef>
              <a:buClr>
                <a:srgbClr val="E0E0E0"/>
              </a:buClr>
              <a:buSzPct val="80000"/>
            </a:pPr>
            <a:r>
              <a:rPr lang="en-IN" sz="2800" dirty="0">
                <a:latin typeface="Arial Black" panose="020B0A04020102020204" pitchFamily="34" charset="0"/>
              </a:rPr>
              <a:t>Measurement collapses qubit to basis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3907AC-8259-4F19-962F-AC7E1D1F38EC}"/>
                  </a:ext>
                </a:extLst>
              </p:cNvPr>
              <p:cNvSpPr txBox="1"/>
              <p:nvPr/>
            </p:nvSpPr>
            <p:spPr>
              <a:xfrm>
                <a:off x="1408871" y="4459755"/>
                <a:ext cx="9373341" cy="19489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Born Rule</a:t>
                </a:r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an orthonormal basis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 </m:t>
                    </m:r>
                    <m:d>
                      <m:dPr>
                        <m:begChr m:val=""/>
                        <m:endChr m:val="⟩"/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begChr m:val=""/>
                        <m:endChr m:val="⟩"/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⊥</m:t>
                            </m:r>
                          </m:sup>
                        </m:sSup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}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Probability of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collapsing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sz="28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=|</m:t>
                    </m:r>
                    <m:d>
                      <m:dPr>
                        <m:begChr m:val="⟨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IN" sz="28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IN" sz="2800" baseline="30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3907AC-8259-4F19-962F-AC7E1D1F3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871" y="4459755"/>
                <a:ext cx="9373341" cy="19489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B75EC9-F87D-4271-9122-19795551FCB6}"/>
                  </a:ext>
                </a:extLst>
              </p:cNvPr>
              <p:cNvSpPr txBox="1"/>
              <p:nvPr/>
            </p:nvSpPr>
            <p:spPr>
              <a:xfrm>
                <a:off x="3991965" y="2557947"/>
                <a:ext cx="1860304" cy="964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B75EC9-F87D-4271-9122-19795551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965" y="2557947"/>
                <a:ext cx="1860304" cy="964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A2242-21E6-445B-8356-5D2EC077298A}"/>
              </a:ext>
            </a:extLst>
          </p:cNvPr>
          <p:cNvCxnSpPr>
            <a:cxnSpLocks/>
          </p:cNvCxnSpPr>
          <p:nvPr/>
        </p:nvCxnSpPr>
        <p:spPr>
          <a:xfrm flipH="1">
            <a:off x="5225507" y="2581226"/>
            <a:ext cx="303239" cy="489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D1D9BB-AC20-47BA-A005-F69C2EE24598}"/>
                  </a:ext>
                </a:extLst>
              </p:cNvPr>
              <p:cNvSpPr txBox="1"/>
              <p:nvPr/>
            </p:nvSpPr>
            <p:spPr>
              <a:xfrm>
                <a:off x="5877227" y="2599110"/>
                <a:ext cx="6021935" cy="108694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 number</a:t>
                </a:r>
                <a:r>
                  <a:rPr lang="en-I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+ </a:t>
                </a:r>
                <a:r>
                  <a:rPr lang="en-IN" sz="2800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 OR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I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800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Modulus</a:t>
                </a:r>
                <a:r>
                  <a:rPr lang="en-I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I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IN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I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I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en-IN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D1D9BB-AC20-47BA-A005-F69C2EE2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227" y="2599110"/>
                <a:ext cx="6021935" cy="1086949"/>
              </a:xfrm>
              <a:prstGeom prst="rect">
                <a:avLst/>
              </a:prstGeom>
              <a:blipFill>
                <a:blip r:embed="rId8"/>
                <a:stretch>
                  <a:fillRect l="-1414" t="-2210" b="-143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AD1195D-14D1-43DB-846D-9C36FCBE1AAB}"/>
                  </a:ext>
                </a:extLst>
              </p:cNvPr>
              <p:cNvSpPr txBox="1"/>
              <p:nvPr/>
            </p:nvSpPr>
            <p:spPr>
              <a:xfrm>
                <a:off x="252763" y="4261184"/>
                <a:ext cx="11685558" cy="24730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r>
                  <a:rPr lang="en-I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Measurement probabilities on the standard basis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 </m:t>
                    </m:r>
                    <m:d>
                      <m:dPr>
                        <m:begChr m:val=""/>
                        <m:endChr m:val="⟩"/>
                        <m:ctrlP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begChr m:val=""/>
                        <m:endChr m:val="⟩"/>
                        <m:ctrlP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}</m:t>
                    </m:r>
                  </m:oMath>
                </a14:m>
                <a:r>
                  <a:rPr lang="en-IN" sz="2800" b="1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endParaRPr lang="en-IN" sz="800" b="1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  <a:p>
                <a:pPr marL="450850" lvl="1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</m:e>
                          </m:d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IN" sz="28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</m:e>
                          </m:d>
                          <m:r>
                            <a:rPr lang="en-IN" sz="2800" i="1">
                              <a:latin typeface="Cambria Math" panose="02040503050406030204" pitchFamily="18" charset="0"/>
                              <a:ea typeface="IBM Plex Sans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|1</m:t>
                              </m:r>
                            </m:e>
                          </m:d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IN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IN" sz="28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IN" sz="28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IN" sz="2800" baseline="30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  <a:p>
                <a:pPr marL="450850" lvl="1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IN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|0</m:t>
                              </m:r>
                            </m:e>
                          </m:d>
                          <m:r>
                            <a:rPr lang="en-IN" sz="2800" i="1">
                              <a:latin typeface="Cambria Math" panose="02040503050406030204" pitchFamily="18" charset="0"/>
                              <a:ea typeface="IBM Plex Sans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|1</m:t>
                              </m:r>
                            </m:e>
                          </m:d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IN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IN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baseline="30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  <a:p>
                <a:pPr marL="450850" lvl="1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:endParaRPr lang="en-IN" sz="12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0850" lvl="1"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IN" sz="2800" b="1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en-IN" sz="28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|"/>
                        <m:endChr m:val="|"/>
                        <m:ctrlPr>
                          <a:rPr lang="en-I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</m:d>
                    <m:r>
                      <a:rPr lang="en-IN" sz="2800" b="1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IN" sz="2800" b="1" baseline="300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AD1195D-14D1-43DB-846D-9C36FCBE1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63" y="4261184"/>
                <a:ext cx="11685558" cy="24730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63BEE6B7-1A9F-4753-8C0C-124A351E0C13}"/>
                  </a:ext>
                </a:extLst>
              </p:cNvPr>
              <p:cNvSpPr/>
              <p:nvPr/>
            </p:nvSpPr>
            <p:spPr>
              <a:xfrm>
                <a:off x="8182406" y="4518081"/>
                <a:ext cx="3249828" cy="1251592"/>
              </a:xfrm>
              <a:prstGeom prst="wedgeRoundRectCallout">
                <a:avLst>
                  <a:gd name="adj1" fmla="val -68742"/>
                  <a:gd name="adj2" fmla="val 95080"/>
                  <a:gd name="adj3" fmla="val 1666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  <a:p>
                <a:pPr algn="ctr"/>
                <a:endParaRPr lang="en-IN" i="1" dirty="0"/>
              </a:p>
              <a:p>
                <a:pPr algn="ctr"/>
                <a:r>
                  <a:rPr lang="en-IN" sz="2800" i="1" dirty="0"/>
                  <a:t>Normalized state</a:t>
                </a:r>
              </a:p>
            </p:txBody>
          </p:sp>
        </mc:Choice>
        <mc:Fallback xmlns="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63BEE6B7-1A9F-4753-8C0C-124A351E0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06" y="4518081"/>
                <a:ext cx="3249828" cy="1251592"/>
              </a:xfrm>
              <a:prstGeom prst="wedgeRoundRectCallout">
                <a:avLst>
                  <a:gd name="adj1" fmla="val -68742"/>
                  <a:gd name="adj2" fmla="val 95080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52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53" grpId="0" animBg="1"/>
      <p:bldP spid="53" grpId="1" animBg="1"/>
      <p:bldP spid="13" grpId="0"/>
      <p:bldP spid="18" grpId="0" animBg="1"/>
      <p:bldP spid="54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>
            <a:extLst>
              <a:ext uri="{FF2B5EF4-FFF2-40B4-BE49-F238E27FC236}">
                <a16:creationId xmlns:a16="http://schemas.microsoft.com/office/drawing/2014/main" id="{CA141642-2765-40CC-BF34-EBC5A297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52" y="123784"/>
            <a:ext cx="9170784" cy="776804"/>
          </a:xfrm>
        </p:spPr>
        <p:txBody>
          <a:bodyPr/>
          <a:lstStyle/>
          <a:p>
            <a:pPr algn="ctr"/>
            <a:r>
              <a:rPr lang="en-IN" dirty="0"/>
              <a:t>Qubit Representation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D26300-6B0F-4FBD-B587-41363C22D515}"/>
              </a:ext>
            </a:extLst>
          </p:cNvPr>
          <p:cNvGrpSpPr/>
          <p:nvPr/>
        </p:nvGrpSpPr>
        <p:grpSpPr>
          <a:xfrm>
            <a:off x="262258" y="1109183"/>
            <a:ext cx="5430855" cy="5616000"/>
            <a:chOff x="262258" y="1109183"/>
            <a:chExt cx="5430855" cy="561600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E0CD9AFE-FC99-49A1-9062-96E46A636C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7" t="11462" r="5155" b="7850"/>
            <a:stretch/>
          </p:blipFill>
          <p:spPr bwMode="auto">
            <a:xfrm>
              <a:off x="262258" y="1109183"/>
              <a:ext cx="5430855" cy="56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B17DB7-CF9F-4E03-BD55-D3331FC11A18}"/>
                </a:ext>
              </a:extLst>
            </p:cNvPr>
            <p:cNvCxnSpPr>
              <a:cxnSpLocks/>
            </p:cNvCxnSpPr>
            <p:nvPr/>
          </p:nvCxnSpPr>
          <p:spPr>
            <a:xfrm>
              <a:off x="2853344" y="1842655"/>
              <a:ext cx="0" cy="4045527"/>
            </a:xfrm>
            <a:prstGeom prst="line">
              <a:avLst/>
            </a:prstGeom>
            <a:ln w="88900">
              <a:solidFill>
                <a:srgbClr val="CE3A84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E4935F-A6B1-463D-B3C1-2C4B1B26D74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588900" y="2990158"/>
              <a:ext cx="2400885" cy="2036618"/>
            </a:xfrm>
            <a:prstGeom prst="line">
              <a:avLst/>
            </a:prstGeom>
            <a:ln w="88900">
              <a:solidFill>
                <a:srgbClr val="CE3A84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C229E0-26A3-4569-8F9A-ECD9095604D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838162" y="3401291"/>
              <a:ext cx="4123387" cy="1159200"/>
            </a:xfrm>
            <a:prstGeom prst="line">
              <a:avLst/>
            </a:prstGeom>
            <a:ln w="88900">
              <a:solidFill>
                <a:srgbClr val="CE3A84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1A0636-3559-416E-B060-B4D4D7CF8880}"/>
              </a:ext>
            </a:extLst>
          </p:cNvPr>
          <p:cNvCxnSpPr>
            <a:cxnSpLocks/>
          </p:cNvCxnSpPr>
          <p:nvPr/>
        </p:nvCxnSpPr>
        <p:spPr>
          <a:xfrm>
            <a:off x="3670761" y="3103417"/>
            <a:ext cx="0" cy="1565565"/>
          </a:xfrm>
          <a:prstGeom prst="line">
            <a:avLst/>
          </a:prstGeom>
          <a:ln w="63500">
            <a:solidFill>
              <a:srgbClr val="CE3A84">
                <a:alpha val="3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4FCEB8-EBDC-4492-AAC8-50D5D3C39221}"/>
              </a:ext>
            </a:extLst>
          </p:cNvPr>
          <p:cNvCxnSpPr>
            <a:cxnSpLocks/>
          </p:cNvCxnSpPr>
          <p:nvPr/>
        </p:nvCxnSpPr>
        <p:spPr>
          <a:xfrm>
            <a:off x="2853344" y="3948545"/>
            <a:ext cx="817417" cy="720437"/>
          </a:xfrm>
          <a:prstGeom prst="line">
            <a:avLst/>
          </a:prstGeom>
          <a:ln w="63500">
            <a:solidFill>
              <a:srgbClr val="CE3A84">
                <a:alpha val="3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9A9EBA1-DA9F-4D61-9082-7A847B5ABA34}"/>
                  </a:ext>
                </a:extLst>
              </p:cNvPr>
              <p:cNvSpPr txBox="1"/>
              <p:nvPr/>
            </p:nvSpPr>
            <p:spPr>
              <a:xfrm>
                <a:off x="6498889" y="1233257"/>
                <a:ext cx="4338170" cy="609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I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IN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3600" b="0" i="1" smtClean="0">
                          <a:latin typeface="Cambria Math" panose="02040503050406030204" pitchFamily="18" charset="0"/>
                          <a:ea typeface="IBM Plex Sans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d>
                        <m:dPr>
                          <m:begChr m:val=""/>
                          <m:endChr m:val="⟩"/>
                          <m:ctrlPr>
                            <a:rPr lang="en-I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9A9EBA1-DA9F-4D61-9082-7A847B5AB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889" y="1233257"/>
                <a:ext cx="4338170" cy="609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6E66AA-0C02-4C15-A0B2-03D54C368503}"/>
                  </a:ext>
                </a:extLst>
              </p:cNvPr>
              <p:cNvSpPr txBox="1"/>
              <p:nvPr/>
            </p:nvSpPr>
            <p:spPr>
              <a:xfrm>
                <a:off x="3769070" y="2718057"/>
                <a:ext cx="53288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en-IN" sz="3600" b="1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6E66AA-0C02-4C15-A0B2-03D54C368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070" y="2718057"/>
                <a:ext cx="532880" cy="609398"/>
              </a:xfrm>
              <a:prstGeom prst="rect">
                <a:avLst/>
              </a:prstGeom>
              <a:blipFill>
                <a:blip r:embed="rId5"/>
                <a:stretch>
                  <a:fillRect l="-56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D1D1C8-377B-40E2-952C-A41AC4C3FB40}"/>
                  </a:ext>
                </a:extLst>
              </p:cNvPr>
              <p:cNvSpPr txBox="1"/>
              <p:nvPr/>
            </p:nvSpPr>
            <p:spPr>
              <a:xfrm>
                <a:off x="6059306" y="2270775"/>
                <a:ext cx="5375970" cy="588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a:rPr lang="en-I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I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D1D1C8-377B-40E2-952C-A41AC4C3F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306" y="2270775"/>
                <a:ext cx="5375970" cy="588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837C49-21FA-488D-AA17-61482523B26E}"/>
                  </a:ext>
                </a:extLst>
              </p:cNvPr>
              <p:cNvSpPr txBox="1"/>
              <p:nvPr/>
            </p:nvSpPr>
            <p:spPr>
              <a:xfrm>
                <a:off x="6059306" y="2971654"/>
                <a:ext cx="5375970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32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2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IN" sz="32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837C49-21FA-488D-AA17-61482523B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306" y="2971654"/>
                <a:ext cx="5375970" cy="5416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10F70B-BE7C-4C2E-A375-968F0C769FCA}"/>
                  </a:ext>
                </a:extLst>
              </p:cNvPr>
              <p:cNvSpPr txBox="1"/>
              <p:nvPr/>
            </p:nvSpPr>
            <p:spPr>
              <a:xfrm>
                <a:off x="6786453" y="3609512"/>
                <a:ext cx="4210626" cy="10471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>
                <a:norm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</m:t>
                          </m:r>
                        </m:e>
                      </m:func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fName>
                        <m:e>
                          <m: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10F70B-BE7C-4C2E-A375-968F0C769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53" y="3609512"/>
                <a:ext cx="4210626" cy="10471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Speech Bubble: Rectangle with Corners Rounded 36">
                <a:extLst>
                  <a:ext uri="{FF2B5EF4-FFF2-40B4-BE49-F238E27FC236}">
                    <a16:creationId xmlns:a16="http://schemas.microsoft.com/office/drawing/2014/main" id="{07AD0232-E034-4721-A1DE-F28F2B8F5965}"/>
                  </a:ext>
                </a:extLst>
              </p:cNvPr>
              <p:cNvSpPr/>
              <p:nvPr/>
            </p:nvSpPr>
            <p:spPr>
              <a:xfrm>
                <a:off x="4913875" y="1399312"/>
                <a:ext cx="4123387" cy="776804"/>
              </a:xfrm>
              <a:prstGeom prst="wedgeRoundRectCallout">
                <a:avLst>
                  <a:gd name="adj1" fmla="val 34315"/>
                  <a:gd name="adj2" fmla="val 166947"/>
                  <a:gd name="adj3" fmla="val 1666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i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IN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: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37" name="Speech Bubble: Rectangle with Corners Rounded 36">
                <a:extLst>
                  <a:ext uri="{FF2B5EF4-FFF2-40B4-BE49-F238E27FC236}">
                    <a16:creationId xmlns:a16="http://schemas.microsoft.com/office/drawing/2014/main" id="{07AD0232-E034-4721-A1DE-F28F2B8F5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875" y="1399312"/>
                <a:ext cx="4123387" cy="776804"/>
              </a:xfrm>
              <a:prstGeom prst="wedgeRoundRectCallout">
                <a:avLst>
                  <a:gd name="adj1" fmla="val 34315"/>
                  <a:gd name="adj2" fmla="val 166947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89106D-90A7-4646-A07B-B026C85A873A}"/>
                  </a:ext>
                </a:extLst>
              </p:cNvPr>
              <p:cNvSpPr txBox="1"/>
              <p:nvPr/>
            </p:nvSpPr>
            <p:spPr>
              <a:xfrm>
                <a:off x="6786453" y="4755932"/>
                <a:ext cx="4569506" cy="54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89106D-90A7-4646-A07B-B026C85A8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53" y="4755932"/>
                <a:ext cx="4569506" cy="5416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peech Bubble: Rectangle with Corners Rounded 38">
                <a:extLst>
                  <a:ext uri="{FF2B5EF4-FFF2-40B4-BE49-F238E27FC236}">
                    <a16:creationId xmlns:a16="http://schemas.microsoft.com/office/drawing/2014/main" id="{2DCF0565-101B-454B-953A-7E3F3CF09423}"/>
                  </a:ext>
                </a:extLst>
              </p:cNvPr>
              <p:cNvSpPr/>
              <p:nvPr/>
            </p:nvSpPr>
            <p:spPr>
              <a:xfrm>
                <a:off x="7806355" y="5704755"/>
                <a:ext cx="4123387" cy="776804"/>
              </a:xfrm>
              <a:prstGeom prst="wedgeRoundRectCallout">
                <a:avLst>
                  <a:gd name="adj1" fmla="val 3546"/>
                  <a:gd name="adj2" fmla="val -112621"/>
                  <a:gd name="adj3" fmla="val 16667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i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IN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: only relative phase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IN" sz="2400" dirty="0"/>
                  <a:t> matters</a:t>
                </a:r>
              </a:p>
            </p:txBody>
          </p:sp>
        </mc:Choice>
        <mc:Fallback xmlns="">
          <p:sp>
            <p:nvSpPr>
              <p:cNvPr id="39" name="Speech Bubble: Rectangle with Corners Rounded 38">
                <a:extLst>
                  <a:ext uri="{FF2B5EF4-FFF2-40B4-BE49-F238E27FC236}">
                    <a16:creationId xmlns:a16="http://schemas.microsoft.com/office/drawing/2014/main" id="{2DCF0565-101B-454B-953A-7E3F3CF09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355" y="5704755"/>
                <a:ext cx="4123387" cy="776804"/>
              </a:xfrm>
              <a:prstGeom prst="wedgeRoundRectCallout">
                <a:avLst>
                  <a:gd name="adj1" fmla="val 3546"/>
                  <a:gd name="adj2" fmla="val -112621"/>
                  <a:gd name="adj3" fmla="val 16667"/>
                </a:avLst>
              </a:prstGeom>
              <a:blipFill>
                <a:blip r:embed="rId11"/>
                <a:stretch>
                  <a:fillRect b="-123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CAE7D6-4ABA-43CF-8EB9-D5D28345EEDC}"/>
                  </a:ext>
                </a:extLst>
              </p:cNvPr>
              <p:cNvSpPr txBox="1"/>
              <p:nvPr/>
            </p:nvSpPr>
            <p:spPr>
              <a:xfrm>
                <a:off x="5980449" y="5428724"/>
                <a:ext cx="5822633" cy="12755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norm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100"/>
                  </a:spcBef>
                  <a:buClr>
                    <a:srgbClr val="E0E0E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"/>
                          <m:endChr m:val="⟩"/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  <a:ea typeface="IBM Plex Sans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sup>
                      </m:sSup>
                      <m:func>
                        <m:funcPr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I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"/>
                          <m:endChr m:val="⟩"/>
                          <m:ctrlP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CAE7D6-4ABA-43CF-8EB9-D5D28345E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49" y="5428724"/>
                <a:ext cx="5822633" cy="12755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E73D7BC-B6EA-4358-B6B5-7C477382839F}"/>
              </a:ext>
            </a:extLst>
          </p:cNvPr>
          <p:cNvGrpSpPr/>
          <p:nvPr/>
        </p:nvGrpSpPr>
        <p:grpSpPr>
          <a:xfrm>
            <a:off x="2509925" y="3842142"/>
            <a:ext cx="674811" cy="981618"/>
            <a:chOff x="2509925" y="3842142"/>
            <a:chExt cx="674811" cy="981618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C2FE7FAB-7467-44A4-B4C7-4B01FC91B547}"/>
                </a:ext>
              </a:extLst>
            </p:cNvPr>
            <p:cNvSpPr/>
            <p:nvPr/>
          </p:nvSpPr>
          <p:spPr>
            <a:xfrm rot="838016">
              <a:off x="2509925" y="3842142"/>
              <a:ext cx="652344" cy="581890"/>
            </a:xfrm>
            <a:prstGeom prst="arc">
              <a:avLst>
                <a:gd name="adj1" fmla="val 21453457"/>
                <a:gd name="adj2" fmla="val 8898507"/>
              </a:avLst>
            </a:prstGeom>
            <a:ln w="63500">
              <a:solidFill>
                <a:srgbClr val="CE3A84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702E8A-87C5-4B40-95B6-8719471E474F}"/>
                    </a:ext>
                  </a:extLst>
                </p:cNvPr>
                <p:cNvSpPr txBox="1"/>
                <p:nvPr/>
              </p:nvSpPr>
              <p:spPr>
                <a:xfrm>
                  <a:off x="2635249" y="4282073"/>
                  <a:ext cx="549487" cy="5416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100"/>
                    </a:spcBef>
                    <a:buClr>
                      <a:srgbClr val="E0E0E0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oMath>
                    </m:oMathPara>
                  </a14:m>
                  <a:endPara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702E8A-87C5-4B40-95B6-8719471E4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5249" y="4282073"/>
                  <a:ext cx="549487" cy="5416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83CFD2-5EC2-4A15-8A5F-B2D526503F0B}"/>
              </a:ext>
            </a:extLst>
          </p:cNvPr>
          <p:cNvGrpSpPr/>
          <p:nvPr/>
        </p:nvGrpSpPr>
        <p:grpSpPr>
          <a:xfrm>
            <a:off x="2487151" y="2793269"/>
            <a:ext cx="1007130" cy="976737"/>
            <a:chOff x="2487151" y="2793269"/>
            <a:chExt cx="1007130" cy="976737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16571632-66E4-4B95-9325-3BC8B42A9F36}"/>
                </a:ext>
              </a:extLst>
            </p:cNvPr>
            <p:cNvSpPr/>
            <p:nvPr/>
          </p:nvSpPr>
          <p:spPr>
            <a:xfrm>
              <a:off x="2487151" y="3220406"/>
              <a:ext cx="761047" cy="549600"/>
            </a:xfrm>
            <a:prstGeom prst="arc">
              <a:avLst/>
            </a:prstGeom>
            <a:ln w="63500">
              <a:solidFill>
                <a:srgbClr val="CE3A84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2201F82-1670-4781-8185-94DA27787EA9}"/>
                    </a:ext>
                  </a:extLst>
                </p:cNvPr>
                <p:cNvSpPr txBox="1"/>
                <p:nvPr/>
              </p:nvSpPr>
              <p:spPr>
                <a:xfrm>
                  <a:off x="2944794" y="2793269"/>
                  <a:ext cx="549487" cy="5416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100"/>
                    </a:spcBef>
                    <a:buClr>
                      <a:srgbClr val="E0E0E0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IN" sz="3200" dirty="0">
                    <a:latin typeface="Times New Roman" panose="02020603050405020304" pitchFamily="18" charset="0"/>
                    <a:ea typeface="IBM Plex Sans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2201F82-1670-4781-8185-94DA27787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794" y="2793269"/>
                  <a:ext cx="549487" cy="5416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D36619A8-2137-432F-8751-0AFF8671258F}"/>
              </a:ext>
            </a:extLst>
          </p:cNvPr>
          <p:cNvSpPr/>
          <p:nvPr/>
        </p:nvSpPr>
        <p:spPr>
          <a:xfrm>
            <a:off x="4274704" y="1057531"/>
            <a:ext cx="3478939" cy="776804"/>
          </a:xfrm>
          <a:prstGeom prst="wedgeRoundRectCallout">
            <a:avLst>
              <a:gd name="adj1" fmla="val -72593"/>
              <a:gd name="adj2" fmla="val 182759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Note</a:t>
            </a:r>
            <a:r>
              <a:rPr lang="en-IN" sz="2400" dirty="0">
                <a:ea typeface="Cambria Math" panose="02040503050406030204" pitchFamily="18" charset="0"/>
                <a:cs typeface="Times New Roman" panose="02020603050405020304" pitchFamily="18" charset="0"/>
              </a:rPr>
              <a:t>: angle twice as large as in Hilbert space</a:t>
            </a:r>
            <a:r>
              <a:rPr lang="en-IN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1432AB2-DCAA-4D54-8EF2-0B1B3BF2904B}"/>
                  </a:ext>
                </a:extLst>
              </p:cNvPr>
              <p:cNvSpPr/>
              <p:nvPr/>
            </p:nvSpPr>
            <p:spPr>
              <a:xfrm>
                <a:off x="1672422" y="5179037"/>
                <a:ext cx="3996678" cy="1462599"/>
              </a:xfrm>
              <a:prstGeom prst="roundRect">
                <a:avLst>
                  <a:gd name="adj" fmla="val 10915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i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Exercise</a:t>
                </a:r>
                <a:r>
                  <a:rPr lang="en-IN" sz="28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: determine (X,Y,Z) coordinates for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I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en-IN" sz="28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en-IN" sz="28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8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𝝋</m:t>
                    </m:r>
                  </m:oMath>
                </a14:m>
                <a:endParaRPr lang="en-IN" sz="2800" b="1" dirty="0">
                  <a:latin typeface="Times New Roman" panose="02020603050405020304" pitchFamily="18" charset="0"/>
                  <a:ea typeface="IBM Plex Sans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1432AB2-DCAA-4D54-8EF2-0B1B3BF29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422" y="5179037"/>
                <a:ext cx="3996678" cy="1462599"/>
              </a:xfrm>
              <a:prstGeom prst="roundRect">
                <a:avLst>
                  <a:gd name="adj" fmla="val 10915"/>
                </a:avLst>
              </a:prstGeom>
              <a:blipFill>
                <a:blip r:embed="rId15"/>
                <a:stretch>
                  <a:fillRect l="-912" t="-413" b="-82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8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35" grpId="0"/>
      <p:bldP spid="36" grpId="0" animBg="1"/>
      <p:bldP spid="37" grpId="0" animBg="1"/>
      <p:bldP spid="37" grpId="1" animBg="1"/>
      <p:bldP spid="38" grpId="0"/>
      <p:bldP spid="39" grpId="0" animBg="1"/>
      <p:bldP spid="39" grpId="1" animBg="1"/>
      <p:bldP spid="40" grpId="0" animBg="1"/>
      <p:bldP spid="43" grpId="0" animBg="1"/>
      <p:bldP spid="43" grpId="1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15688</TotalTime>
  <Words>2859</Words>
  <Application>Microsoft Macintosh PowerPoint</Application>
  <PresentationFormat>Widescreen</PresentationFormat>
  <Paragraphs>477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 Math</vt:lpstr>
      <vt:lpstr>IBM Plex Sans</vt:lpstr>
      <vt:lpstr>Times New Roman</vt:lpstr>
      <vt:lpstr>Office Theme</vt:lpstr>
      <vt:lpstr>Quantum Computing Basics</vt:lpstr>
      <vt:lpstr>Quantum computing</vt:lpstr>
      <vt:lpstr>Bits and Qubits</vt:lpstr>
      <vt:lpstr>Quantum State</vt:lpstr>
      <vt:lpstr>Quantum State</vt:lpstr>
      <vt:lpstr>Notation</vt:lpstr>
      <vt:lpstr>Notation (continued)</vt:lpstr>
      <vt:lpstr>Single Qubits</vt:lpstr>
      <vt:lpstr>Qubit Representation</vt:lpstr>
      <vt:lpstr>Notable Examples of Single Qubits</vt:lpstr>
      <vt:lpstr>Bloch Sphere representation</vt:lpstr>
      <vt:lpstr>Inner Product</vt:lpstr>
      <vt:lpstr>Outer Product</vt:lpstr>
      <vt:lpstr>Unitary Transformations</vt:lpstr>
      <vt:lpstr>Single Qubit Gates</vt:lpstr>
      <vt:lpstr>Examples of Single Qubit Gates</vt:lpstr>
      <vt:lpstr>PowerPoint Presentation</vt:lpstr>
      <vt:lpstr>Quantum Circuit</vt:lpstr>
      <vt:lpstr>Quantum Circuit</vt:lpstr>
      <vt:lpstr>Tensor Product</vt:lpstr>
      <vt:lpstr>Multiple Qubits</vt:lpstr>
      <vt:lpstr>Multiple Qubit Gates</vt:lpstr>
      <vt:lpstr>The CNOT Gate</vt:lpstr>
      <vt:lpstr>Tensor Product – correlated states</vt:lpstr>
      <vt:lpstr>Entanglement: Bell States</vt:lpstr>
      <vt:lpstr>Entanglement: Bell State Circuits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Easy and Hard Problems</dc:title>
  <dc:creator>VENKATRAMAN RAMAKRISHNA</dc:creator>
  <cp:lastModifiedBy>Jagan Natarajan</cp:lastModifiedBy>
  <cp:revision>462</cp:revision>
  <dcterms:created xsi:type="dcterms:W3CDTF">2021-01-28T16:49:55Z</dcterms:created>
  <dcterms:modified xsi:type="dcterms:W3CDTF">2024-12-21T01:39:58Z</dcterms:modified>
</cp:coreProperties>
</file>